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jpeg>
</file>

<file path=ppt/media/image3.jpeg>
</file>

<file path=ppt/media/image4.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669798" y="4628645"/>
            <a:ext cx="16944594" cy="5007197"/>
            <a:chOff x="0" y="0"/>
            <a:chExt cx="16944594" cy="5007191"/>
          </a:xfrm>
        </p:grpSpPr>
        <p:sp>
          <p:nvSpPr>
            <p:cNvPr name="Freeform 10" id="10"/>
            <p:cNvSpPr/>
            <p:nvPr/>
          </p:nvSpPr>
          <p:spPr>
            <a:xfrm flipH="false" flipV="false" rot="0">
              <a:off x="0" y="0"/>
              <a:ext cx="16944594" cy="5007229"/>
            </a:xfrm>
            <a:custGeom>
              <a:avLst/>
              <a:gdLst/>
              <a:ahLst/>
              <a:cxnLst/>
              <a:rect r="r" b="b" t="t" l="l"/>
              <a:pathLst>
                <a:path h="5007229" w="16944594">
                  <a:moveTo>
                    <a:pt x="0" y="0"/>
                  </a:moveTo>
                  <a:lnTo>
                    <a:pt x="0" y="5007229"/>
                  </a:lnTo>
                  <a:lnTo>
                    <a:pt x="16944594" y="5007229"/>
                  </a:lnTo>
                  <a:lnTo>
                    <a:pt x="16944594" y="0"/>
                  </a:lnTo>
                  <a:close/>
                </a:path>
              </a:pathLst>
            </a:custGeom>
            <a:solidFill>
              <a:srgbClr val="465359"/>
            </a:solidFill>
          </p:spPr>
        </p:sp>
      </p:grpSp>
      <p:sp>
        <p:nvSpPr>
          <p:cNvPr name="TextBox 11" id="11"/>
          <p:cNvSpPr txBox="true"/>
          <p:nvPr/>
        </p:nvSpPr>
        <p:spPr>
          <a:xfrm rot="0">
            <a:off x="5409228" y="2600477"/>
            <a:ext cx="6974586" cy="998220"/>
          </a:xfrm>
          <a:prstGeom prst="rect">
            <a:avLst/>
          </a:prstGeom>
        </p:spPr>
        <p:txBody>
          <a:bodyPr anchor="t" rtlCol="false" tIns="0" lIns="0" bIns="0" rIns="0">
            <a:spAutoFit/>
          </a:bodyPr>
          <a:lstStyle/>
          <a:p>
            <a:pPr algn="l">
              <a:lnSpc>
                <a:spcPts val="7559"/>
              </a:lnSpc>
            </a:pPr>
            <a:r>
              <a:rPr lang="en-US" sz="5400">
                <a:solidFill>
                  <a:srgbClr val="1CADE4"/>
                </a:solidFill>
                <a:latin typeface="Arial Bold"/>
              </a:rPr>
              <a:t>Keylogger in security</a:t>
            </a:r>
          </a:p>
        </p:txBody>
      </p:sp>
      <p:sp>
        <p:nvSpPr>
          <p:cNvPr name="TextBox 12" id="12"/>
          <p:cNvSpPr txBox="true"/>
          <p:nvPr/>
        </p:nvSpPr>
        <p:spPr>
          <a:xfrm rot="0">
            <a:off x="5832367" y="1430779"/>
            <a:ext cx="6435538" cy="891540"/>
          </a:xfrm>
          <a:prstGeom prst="rect">
            <a:avLst/>
          </a:prstGeom>
        </p:spPr>
        <p:txBody>
          <a:bodyPr anchor="t" rtlCol="false" tIns="0" lIns="0" bIns="0" rIns="0">
            <a:spAutoFit/>
          </a:bodyPr>
          <a:lstStyle/>
          <a:p>
            <a:pPr algn="l">
              <a:lnSpc>
                <a:spcPts val="6719"/>
              </a:lnSpc>
            </a:pPr>
            <a:r>
              <a:rPr lang="en-US" sz="4800">
                <a:solidFill>
                  <a:srgbClr val="1482AC"/>
                </a:solidFill>
                <a:latin typeface="Arial Bold"/>
              </a:rPr>
              <a:t>CAPSTONE PROJECT</a:t>
            </a:r>
          </a:p>
        </p:txBody>
      </p:sp>
      <p:sp>
        <p:nvSpPr>
          <p:cNvPr name="TextBox 13" id="13"/>
          <p:cNvSpPr txBox="true"/>
          <p:nvPr/>
        </p:nvSpPr>
        <p:spPr>
          <a:xfrm rot="0">
            <a:off x="4767729" y="6878403"/>
            <a:ext cx="10290800" cy="14382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just">
              <a:lnSpc>
                <a:spcPts val="3600"/>
              </a:lnSpc>
            </a:pPr>
            <a:r>
              <a:rPr lang="en-US" sz="3000">
                <a:solidFill>
                  <a:srgbClr val="1482AC"/>
                </a:solidFill>
                <a:latin typeface="Arial Bold"/>
              </a:rPr>
              <a:t>1. R.Rajesh – priyadarshini engineering college – 511921104054 – BE CSE III YEAR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153725" y="2175920"/>
            <a:ext cx="142875" cy="142875"/>
            <a:chOff x="0" y="0"/>
            <a:chExt cx="142875" cy="142875"/>
          </a:xfrm>
        </p:grpSpPr>
        <p:sp>
          <p:nvSpPr>
            <p:cNvPr name="Freeform 10" id="10"/>
            <p:cNvSpPr/>
            <p:nvPr/>
          </p:nvSpPr>
          <p:spPr>
            <a:xfrm flipH="false" flipV="false" rot="0">
              <a:off x="0" y="0"/>
              <a:ext cx="143002" cy="143002"/>
            </a:xfrm>
            <a:custGeom>
              <a:avLst/>
              <a:gdLst/>
              <a:ahLst/>
              <a:cxnLst/>
              <a:rect r="r" b="b" t="t" l="l"/>
              <a:pathLst>
                <a:path h="143002" w="143002">
                  <a:moveTo>
                    <a:pt x="142875" y="71374"/>
                  </a:moveTo>
                  <a:lnTo>
                    <a:pt x="142367" y="80772"/>
                  </a:lnTo>
                  <a:cubicBezTo>
                    <a:pt x="140589" y="89916"/>
                    <a:pt x="139192" y="94488"/>
                    <a:pt x="137414" y="98806"/>
                  </a:cubicBezTo>
                  <a:lnTo>
                    <a:pt x="133477" y="107315"/>
                  </a:lnTo>
                  <a:cubicBezTo>
                    <a:pt x="128270" y="115062"/>
                    <a:pt x="125349" y="118745"/>
                    <a:pt x="122047" y="122047"/>
                  </a:cubicBezTo>
                  <a:lnTo>
                    <a:pt x="115062" y="128270"/>
                  </a:lnTo>
                  <a:cubicBezTo>
                    <a:pt x="107315" y="133477"/>
                    <a:pt x="103124" y="135636"/>
                    <a:pt x="98806" y="137541"/>
                  </a:cubicBezTo>
                  <a:lnTo>
                    <a:pt x="90043" y="140716"/>
                  </a:lnTo>
                  <a:cubicBezTo>
                    <a:pt x="80899" y="142494"/>
                    <a:pt x="76200" y="143002"/>
                    <a:pt x="71501" y="143002"/>
                  </a:cubicBezTo>
                  <a:lnTo>
                    <a:pt x="62103" y="142494"/>
                  </a:lnTo>
                  <a:cubicBezTo>
                    <a:pt x="52959" y="140716"/>
                    <a:pt x="48387" y="139319"/>
                    <a:pt x="44069" y="137541"/>
                  </a:cubicBezTo>
                  <a:lnTo>
                    <a:pt x="35560" y="133604"/>
                  </a:lnTo>
                  <a:cubicBezTo>
                    <a:pt x="27813" y="128397"/>
                    <a:pt x="24130" y="125476"/>
                    <a:pt x="20828" y="122174"/>
                  </a:cubicBezTo>
                  <a:lnTo>
                    <a:pt x="14605" y="115189"/>
                  </a:lnTo>
                  <a:cubicBezTo>
                    <a:pt x="9398" y="107188"/>
                    <a:pt x="7239" y="103124"/>
                    <a:pt x="5461" y="98806"/>
                  </a:cubicBezTo>
                  <a:lnTo>
                    <a:pt x="2286" y="89916"/>
                  </a:lnTo>
                  <a:cubicBezTo>
                    <a:pt x="508" y="80772"/>
                    <a:pt x="0" y="76073"/>
                    <a:pt x="0" y="71374"/>
                  </a:cubicBezTo>
                  <a:lnTo>
                    <a:pt x="508" y="61976"/>
                  </a:lnTo>
                  <a:cubicBezTo>
                    <a:pt x="2286" y="52832"/>
                    <a:pt x="3683" y="48260"/>
                    <a:pt x="5461" y="43942"/>
                  </a:cubicBezTo>
                  <a:lnTo>
                    <a:pt x="9398" y="35433"/>
                  </a:lnTo>
                  <a:cubicBezTo>
                    <a:pt x="14605" y="27686"/>
                    <a:pt x="17526" y="24003"/>
                    <a:pt x="20828" y="20701"/>
                  </a:cubicBezTo>
                  <a:lnTo>
                    <a:pt x="27813" y="14478"/>
                  </a:lnTo>
                  <a:cubicBezTo>
                    <a:pt x="35687" y="9398"/>
                    <a:pt x="39751" y="7239"/>
                    <a:pt x="44069" y="5461"/>
                  </a:cubicBezTo>
                  <a:lnTo>
                    <a:pt x="52959" y="2286"/>
                  </a:lnTo>
                  <a:cubicBezTo>
                    <a:pt x="62103" y="508"/>
                    <a:pt x="66802" y="0"/>
                    <a:pt x="71501" y="0"/>
                  </a:cubicBezTo>
                  <a:lnTo>
                    <a:pt x="80899" y="508"/>
                  </a:lnTo>
                  <a:cubicBezTo>
                    <a:pt x="90043" y="2286"/>
                    <a:pt x="94615" y="3683"/>
                    <a:pt x="98933" y="5461"/>
                  </a:cubicBezTo>
                  <a:lnTo>
                    <a:pt x="107442" y="9398"/>
                  </a:lnTo>
                  <a:cubicBezTo>
                    <a:pt x="115189" y="14605"/>
                    <a:pt x="118872" y="17526"/>
                    <a:pt x="122174" y="20828"/>
                  </a:cubicBezTo>
                  <a:lnTo>
                    <a:pt x="128397" y="27813"/>
                  </a:lnTo>
                  <a:cubicBezTo>
                    <a:pt x="133604" y="35560"/>
                    <a:pt x="135763" y="39751"/>
                    <a:pt x="137541" y="44069"/>
                  </a:cubicBezTo>
                  <a:lnTo>
                    <a:pt x="140716" y="52832"/>
                  </a:lnTo>
                  <a:cubicBezTo>
                    <a:pt x="142494" y="61976"/>
                    <a:pt x="143002" y="66675"/>
                    <a:pt x="143002" y="71374"/>
                  </a:cubicBezTo>
                  <a:close/>
                </a:path>
              </a:pathLst>
            </a:custGeom>
            <a:solidFill>
              <a:srgbClr val="1CADE4"/>
            </a:solidFill>
          </p:spPr>
        </p:sp>
      </p:grpSp>
      <p:sp>
        <p:nvSpPr>
          <p:cNvPr name="TextBox 11" id="11"/>
          <p:cNvSpPr txBox="true"/>
          <p:nvPr/>
        </p:nvSpPr>
        <p:spPr>
          <a:xfrm rot="0">
            <a:off x="963225" y="906418"/>
            <a:ext cx="4106961"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Conclusion</a:t>
            </a:r>
          </a:p>
        </p:txBody>
      </p:sp>
      <p:sp>
        <p:nvSpPr>
          <p:cNvPr name="TextBox 12" id="12"/>
          <p:cNvSpPr txBox="true"/>
          <p:nvPr/>
        </p:nvSpPr>
        <p:spPr>
          <a:xfrm rot="0">
            <a:off x="1506150" y="1913411"/>
            <a:ext cx="15592158" cy="2004822"/>
          </a:xfrm>
          <a:prstGeom prst="rect">
            <a:avLst/>
          </a:prstGeom>
        </p:spPr>
        <p:txBody>
          <a:bodyPr anchor="t" rtlCol="false" tIns="0" lIns="0" bIns="0" rIns="0">
            <a:spAutoFit/>
          </a:bodyPr>
          <a:lstStyle/>
          <a:p>
            <a:pPr algn="l">
              <a:lnSpc>
                <a:spcPts val="3900"/>
              </a:lnSpc>
            </a:pPr>
            <a:r>
              <a:rPr lang="en-US" sz="3000">
                <a:solidFill>
                  <a:srgbClr val="0F0F0F"/>
                </a:solidFill>
                <a:latin typeface="Zen Maru Gothic"/>
              </a:rPr>
              <a:t>Summarize the findings and discuss the effectiveness of the proposed solution. Highlight any challenges encountered during the implementation and potential improvements. Emphasize the importance of accurate bike count predictions for ensuring a stable supply of rental bikes in urban areas.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153725" y="2671220"/>
            <a:ext cx="142875" cy="142875"/>
            <a:chOff x="0" y="0"/>
            <a:chExt cx="142875" cy="142875"/>
          </a:xfrm>
        </p:grpSpPr>
        <p:sp>
          <p:nvSpPr>
            <p:cNvPr name="Freeform 10" id="10"/>
            <p:cNvSpPr/>
            <p:nvPr/>
          </p:nvSpPr>
          <p:spPr>
            <a:xfrm flipH="false" flipV="false" rot="0">
              <a:off x="0" y="0"/>
              <a:ext cx="143002" cy="143002"/>
            </a:xfrm>
            <a:custGeom>
              <a:avLst/>
              <a:gdLst/>
              <a:ahLst/>
              <a:cxnLst/>
              <a:rect r="r" b="b" t="t" l="l"/>
              <a:pathLst>
                <a:path h="143002" w="143002">
                  <a:moveTo>
                    <a:pt x="142875" y="71374"/>
                  </a:moveTo>
                  <a:lnTo>
                    <a:pt x="142367" y="80772"/>
                  </a:lnTo>
                  <a:cubicBezTo>
                    <a:pt x="140589" y="89916"/>
                    <a:pt x="139192" y="94488"/>
                    <a:pt x="137414" y="98806"/>
                  </a:cubicBezTo>
                  <a:lnTo>
                    <a:pt x="133477" y="107315"/>
                  </a:lnTo>
                  <a:cubicBezTo>
                    <a:pt x="128270" y="115062"/>
                    <a:pt x="125349" y="118745"/>
                    <a:pt x="122047" y="122047"/>
                  </a:cubicBezTo>
                  <a:lnTo>
                    <a:pt x="115062" y="128270"/>
                  </a:lnTo>
                  <a:cubicBezTo>
                    <a:pt x="107315" y="133477"/>
                    <a:pt x="103124" y="135636"/>
                    <a:pt x="98806" y="137541"/>
                  </a:cubicBezTo>
                  <a:lnTo>
                    <a:pt x="90043" y="140716"/>
                  </a:lnTo>
                  <a:cubicBezTo>
                    <a:pt x="80899" y="142494"/>
                    <a:pt x="76200" y="143002"/>
                    <a:pt x="71501" y="143002"/>
                  </a:cubicBezTo>
                  <a:lnTo>
                    <a:pt x="62103" y="142494"/>
                  </a:lnTo>
                  <a:cubicBezTo>
                    <a:pt x="52959" y="140716"/>
                    <a:pt x="48387" y="139319"/>
                    <a:pt x="44069" y="137541"/>
                  </a:cubicBezTo>
                  <a:lnTo>
                    <a:pt x="35560" y="133604"/>
                  </a:lnTo>
                  <a:cubicBezTo>
                    <a:pt x="27813" y="128397"/>
                    <a:pt x="24130" y="125476"/>
                    <a:pt x="20828" y="122174"/>
                  </a:cubicBezTo>
                  <a:lnTo>
                    <a:pt x="14605" y="115189"/>
                  </a:lnTo>
                  <a:cubicBezTo>
                    <a:pt x="9398" y="107188"/>
                    <a:pt x="7239" y="103124"/>
                    <a:pt x="5461" y="98806"/>
                  </a:cubicBezTo>
                  <a:lnTo>
                    <a:pt x="2286" y="89916"/>
                  </a:lnTo>
                  <a:cubicBezTo>
                    <a:pt x="508" y="80772"/>
                    <a:pt x="0" y="76073"/>
                    <a:pt x="0" y="71374"/>
                  </a:cubicBezTo>
                  <a:lnTo>
                    <a:pt x="508" y="61976"/>
                  </a:lnTo>
                  <a:cubicBezTo>
                    <a:pt x="2286" y="52832"/>
                    <a:pt x="3683" y="48260"/>
                    <a:pt x="5461" y="43942"/>
                  </a:cubicBezTo>
                  <a:lnTo>
                    <a:pt x="9398" y="35433"/>
                  </a:lnTo>
                  <a:cubicBezTo>
                    <a:pt x="14605" y="27686"/>
                    <a:pt x="17526" y="24003"/>
                    <a:pt x="20828" y="20701"/>
                  </a:cubicBezTo>
                  <a:lnTo>
                    <a:pt x="27813" y="14478"/>
                  </a:lnTo>
                  <a:cubicBezTo>
                    <a:pt x="35687" y="9398"/>
                    <a:pt x="39751" y="7239"/>
                    <a:pt x="44069" y="5461"/>
                  </a:cubicBezTo>
                  <a:lnTo>
                    <a:pt x="52959" y="2286"/>
                  </a:lnTo>
                  <a:cubicBezTo>
                    <a:pt x="62103" y="508"/>
                    <a:pt x="66802" y="0"/>
                    <a:pt x="71501" y="0"/>
                  </a:cubicBezTo>
                  <a:lnTo>
                    <a:pt x="80899" y="508"/>
                  </a:lnTo>
                  <a:cubicBezTo>
                    <a:pt x="90043" y="2286"/>
                    <a:pt x="94615" y="3683"/>
                    <a:pt x="98933" y="5461"/>
                  </a:cubicBezTo>
                  <a:lnTo>
                    <a:pt x="107442" y="9398"/>
                  </a:lnTo>
                  <a:cubicBezTo>
                    <a:pt x="115189" y="14605"/>
                    <a:pt x="118872" y="17526"/>
                    <a:pt x="122174" y="20828"/>
                  </a:cubicBezTo>
                  <a:lnTo>
                    <a:pt x="128397" y="27813"/>
                  </a:lnTo>
                  <a:cubicBezTo>
                    <a:pt x="133604" y="35560"/>
                    <a:pt x="135763" y="39751"/>
                    <a:pt x="137541" y="44069"/>
                  </a:cubicBezTo>
                  <a:lnTo>
                    <a:pt x="140716" y="52832"/>
                  </a:lnTo>
                  <a:cubicBezTo>
                    <a:pt x="142494" y="61976"/>
                    <a:pt x="143002" y="66675"/>
                    <a:pt x="143002" y="71374"/>
                  </a:cubicBezTo>
                  <a:close/>
                </a:path>
              </a:pathLst>
            </a:custGeom>
            <a:solidFill>
              <a:srgbClr val="1CADE4"/>
            </a:solidFill>
          </p:spPr>
        </p:sp>
      </p:grpSp>
      <p:sp>
        <p:nvSpPr>
          <p:cNvPr name="TextBox 11" id="11"/>
          <p:cNvSpPr txBox="true"/>
          <p:nvPr/>
        </p:nvSpPr>
        <p:spPr>
          <a:xfrm rot="0">
            <a:off x="1506150" y="2408711"/>
            <a:ext cx="15818253" cy="2004822"/>
          </a:xfrm>
          <a:prstGeom prst="rect">
            <a:avLst/>
          </a:prstGeom>
        </p:spPr>
        <p:txBody>
          <a:bodyPr anchor="t" rtlCol="false" tIns="0" lIns="0" bIns="0" rIns="0">
            <a:spAutoFit/>
          </a:bodyPr>
          <a:lstStyle/>
          <a:p>
            <a:pPr algn="l">
              <a:lnSpc>
                <a:spcPts val="3900"/>
              </a:lnSpc>
            </a:pPr>
            <a:r>
              <a:rPr lang="en-US" sz="3000">
                <a:solidFill>
                  <a:srgbClr val="404040"/>
                </a:solidFill>
                <a:latin typeface="Zen Maru Gothic"/>
              </a:rPr>
              <a:t>Discuss potential enhancements and expansions for the system. This could include incorporating additional data sources, optimizing the algorithm for better performance, and expanding the system to cover multiple cities or regions. Consider the integration of emerging technologies such as edge computing or advanced machine learning techniques.</a:t>
            </a:r>
          </a:p>
        </p:txBody>
      </p:sp>
      <p:sp>
        <p:nvSpPr>
          <p:cNvPr name="TextBox 12" id="12"/>
          <p:cNvSpPr txBox="true"/>
          <p:nvPr/>
        </p:nvSpPr>
        <p:spPr>
          <a:xfrm rot="0">
            <a:off x="894940" y="1130798"/>
            <a:ext cx="3947293" cy="922973"/>
          </a:xfrm>
          <a:prstGeom prst="rect">
            <a:avLst/>
          </a:prstGeom>
        </p:spPr>
        <p:txBody>
          <a:bodyPr anchor="t" rtlCol="false" tIns="0" lIns="0" bIns="0" rIns="0">
            <a:spAutoFit/>
          </a:bodyPr>
          <a:lstStyle/>
          <a:p>
            <a:pPr algn="l">
              <a:lnSpc>
                <a:spcPts val="6930"/>
              </a:lnSpc>
            </a:pPr>
            <a:r>
              <a:rPr lang="en-US" sz="4950">
                <a:solidFill>
                  <a:srgbClr val="1CADE4"/>
                </a:solidFill>
                <a:latin typeface="Arial Bold"/>
              </a:rPr>
              <a:t>Future scope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191825" y="2199923"/>
            <a:ext cx="180975" cy="180975"/>
            <a:chOff x="0" y="0"/>
            <a:chExt cx="180975" cy="180975"/>
          </a:xfrm>
        </p:grpSpPr>
        <p:sp>
          <p:nvSpPr>
            <p:cNvPr name="Freeform 10" id="10"/>
            <p:cNvSpPr/>
            <p:nvPr/>
          </p:nvSpPr>
          <p:spPr>
            <a:xfrm flipH="false" flipV="false" rot="0">
              <a:off x="0" y="0"/>
              <a:ext cx="181102" cy="180975"/>
            </a:xfrm>
            <a:custGeom>
              <a:avLst/>
              <a:gdLst/>
              <a:ahLst/>
              <a:cxnLst/>
              <a:rect r="r" b="b" t="t" l="l"/>
              <a:pathLst>
                <a:path h="180975" w="181102">
                  <a:moveTo>
                    <a:pt x="180975" y="90424"/>
                  </a:moveTo>
                  <a:lnTo>
                    <a:pt x="180340" y="102235"/>
                  </a:lnTo>
                  <a:cubicBezTo>
                    <a:pt x="178054" y="113919"/>
                    <a:pt x="176276" y="119507"/>
                    <a:pt x="173990" y="125095"/>
                  </a:cubicBezTo>
                  <a:lnTo>
                    <a:pt x="168910" y="135763"/>
                  </a:lnTo>
                  <a:cubicBezTo>
                    <a:pt x="162306" y="145669"/>
                    <a:pt x="158496" y="150241"/>
                    <a:pt x="154305" y="154432"/>
                  </a:cubicBezTo>
                  <a:lnTo>
                    <a:pt x="145542" y="162433"/>
                  </a:lnTo>
                  <a:cubicBezTo>
                    <a:pt x="135636" y="169037"/>
                    <a:pt x="130429" y="171831"/>
                    <a:pt x="124968" y="174117"/>
                  </a:cubicBezTo>
                  <a:lnTo>
                    <a:pt x="113792" y="178054"/>
                  </a:lnTo>
                  <a:cubicBezTo>
                    <a:pt x="102108" y="180340"/>
                    <a:pt x="96266" y="180975"/>
                    <a:pt x="90297" y="180975"/>
                  </a:cubicBezTo>
                  <a:lnTo>
                    <a:pt x="78486" y="180340"/>
                  </a:lnTo>
                  <a:cubicBezTo>
                    <a:pt x="66802" y="178054"/>
                    <a:pt x="61214" y="176276"/>
                    <a:pt x="55626" y="173990"/>
                  </a:cubicBezTo>
                  <a:lnTo>
                    <a:pt x="44958" y="168910"/>
                  </a:lnTo>
                  <a:cubicBezTo>
                    <a:pt x="35052" y="162306"/>
                    <a:pt x="30480" y="158496"/>
                    <a:pt x="26289" y="154305"/>
                  </a:cubicBezTo>
                  <a:lnTo>
                    <a:pt x="18288" y="145542"/>
                  </a:lnTo>
                  <a:cubicBezTo>
                    <a:pt x="11938" y="135763"/>
                    <a:pt x="9144" y="130556"/>
                    <a:pt x="6858" y="125095"/>
                  </a:cubicBezTo>
                  <a:lnTo>
                    <a:pt x="2921" y="113919"/>
                  </a:lnTo>
                  <a:cubicBezTo>
                    <a:pt x="635" y="102362"/>
                    <a:pt x="0" y="96393"/>
                    <a:pt x="0" y="90424"/>
                  </a:cubicBezTo>
                  <a:lnTo>
                    <a:pt x="635" y="78613"/>
                  </a:lnTo>
                  <a:cubicBezTo>
                    <a:pt x="2921" y="66929"/>
                    <a:pt x="4699" y="61341"/>
                    <a:pt x="6985" y="55753"/>
                  </a:cubicBezTo>
                  <a:lnTo>
                    <a:pt x="12065" y="45085"/>
                  </a:lnTo>
                  <a:cubicBezTo>
                    <a:pt x="18669" y="35179"/>
                    <a:pt x="22479" y="30607"/>
                    <a:pt x="26670" y="26416"/>
                  </a:cubicBezTo>
                  <a:lnTo>
                    <a:pt x="35433" y="18415"/>
                  </a:lnTo>
                  <a:cubicBezTo>
                    <a:pt x="45212" y="11938"/>
                    <a:pt x="50419" y="9144"/>
                    <a:pt x="55880" y="6858"/>
                  </a:cubicBezTo>
                  <a:lnTo>
                    <a:pt x="67056" y="2921"/>
                  </a:lnTo>
                  <a:cubicBezTo>
                    <a:pt x="78613" y="635"/>
                    <a:pt x="84582" y="0"/>
                    <a:pt x="90551" y="0"/>
                  </a:cubicBezTo>
                  <a:lnTo>
                    <a:pt x="102362" y="635"/>
                  </a:lnTo>
                  <a:cubicBezTo>
                    <a:pt x="114046" y="2921"/>
                    <a:pt x="119634" y="4699"/>
                    <a:pt x="125222" y="6985"/>
                  </a:cubicBezTo>
                  <a:lnTo>
                    <a:pt x="135890" y="12065"/>
                  </a:lnTo>
                  <a:cubicBezTo>
                    <a:pt x="145796" y="18669"/>
                    <a:pt x="150368" y="22479"/>
                    <a:pt x="154559" y="26670"/>
                  </a:cubicBezTo>
                  <a:lnTo>
                    <a:pt x="162560" y="35433"/>
                  </a:lnTo>
                  <a:cubicBezTo>
                    <a:pt x="169164" y="45339"/>
                    <a:pt x="171958" y="50546"/>
                    <a:pt x="174244" y="56007"/>
                  </a:cubicBezTo>
                  <a:lnTo>
                    <a:pt x="178181" y="67183"/>
                  </a:lnTo>
                  <a:cubicBezTo>
                    <a:pt x="180467" y="78867"/>
                    <a:pt x="181102" y="84709"/>
                    <a:pt x="181102" y="90678"/>
                  </a:cubicBezTo>
                  <a:close/>
                </a:path>
              </a:pathLst>
            </a:custGeom>
            <a:solidFill>
              <a:srgbClr val="1CADE4"/>
            </a:solidFill>
          </p:spPr>
        </p:sp>
      </p:grpSp>
      <p:sp>
        <p:nvSpPr>
          <p:cNvPr name="TextBox 11" id="11"/>
          <p:cNvSpPr txBox="true"/>
          <p:nvPr/>
        </p:nvSpPr>
        <p:spPr>
          <a:xfrm rot="0">
            <a:off x="963225" y="906418"/>
            <a:ext cx="4066232"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References</a:t>
            </a:r>
          </a:p>
        </p:txBody>
      </p:sp>
      <p:sp>
        <p:nvSpPr>
          <p:cNvPr name="TextBox 12" id="12"/>
          <p:cNvSpPr txBox="true"/>
          <p:nvPr/>
        </p:nvSpPr>
        <p:spPr>
          <a:xfrm rot="0">
            <a:off x="1614649" y="1907772"/>
            <a:ext cx="15311285" cy="2415311"/>
          </a:xfrm>
          <a:prstGeom prst="rect">
            <a:avLst/>
          </a:prstGeom>
        </p:spPr>
        <p:txBody>
          <a:bodyPr anchor="t" rtlCol="false" tIns="0" lIns="0" bIns="0" rIns="0">
            <a:spAutoFit/>
          </a:bodyPr>
          <a:lstStyle/>
          <a:p>
            <a:pPr algn="l">
              <a:lnSpc>
                <a:spcPts val="4726"/>
              </a:lnSpc>
            </a:pPr>
            <a:r>
              <a:rPr lang="en-US" sz="3600">
                <a:solidFill>
                  <a:srgbClr val="0F0F0F"/>
                </a:solidFill>
                <a:latin typeface="Zen Maru Gothic"/>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sp>
        <p:nvSpPr>
          <p:cNvPr name="TextBox 9" id="9"/>
          <p:cNvSpPr txBox="true"/>
          <p:nvPr/>
        </p:nvSpPr>
        <p:spPr>
          <a:xfrm rot="0">
            <a:off x="7583243" y="4049430"/>
            <a:ext cx="3170530" cy="775335"/>
          </a:xfrm>
          <a:prstGeom prst="rect">
            <a:avLst/>
          </a:prstGeom>
        </p:spPr>
        <p:txBody>
          <a:bodyPr anchor="t" rtlCol="false" tIns="0" lIns="0" bIns="0" rIns="0">
            <a:spAutoFit/>
          </a:bodyPr>
          <a:lstStyle/>
          <a:p>
            <a:pPr algn="l">
              <a:lnSpc>
                <a:spcPts val="588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644015" y="3146593"/>
            <a:ext cx="95250" cy="95250"/>
            <a:chOff x="0" y="0"/>
            <a:chExt cx="95250" cy="95250"/>
          </a:xfrm>
        </p:grpSpPr>
        <p:sp>
          <p:nvSpPr>
            <p:cNvPr name="Freeform 10" id="10"/>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1" id="11"/>
          <p:cNvGrpSpPr>
            <a:grpSpLocks noChangeAspect="true"/>
          </p:cNvGrpSpPr>
          <p:nvPr/>
        </p:nvGrpSpPr>
        <p:grpSpPr>
          <a:xfrm rot="0">
            <a:off x="1644015" y="3641893"/>
            <a:ext cx="95250" cy="95250"/>
            <a:chOff x="0" y="0"/>
            <a:chExt cx="95250" cy="95250"/>
          </a:xfrm>
        </p:grpSpPr>
        <p:sp>
          <p:nvSpPr>
            <p:cNvPr name="Freeform 12" id="12"/>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3" id="13"/>
          <p:cNvGrpSpPr>
            <a:grpSpLocks noChangeAspect="true"/>
          </p:cNvGrpSpPr>
          <p:nvPr/>
        </p:nvGrpSpPr>
        <p:grpSpPr>
          <a:xfrm rot="0">
            <a:off x="1644015" y="4137193"/>
            <a:ext cx="95250" cy="95250"/>
            <a:chOff x="0" y="0"/>
            <a:chExt cx="95250" cy="95250"/>
          </a:xfrm>
        </p:grpSpPr>
        <p:sp>
          <p:nvSpPr>
            <p:cNvPr name="Freeform 14" id="14"/>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5" id="15"/>
          <p:cNvGrpSpPr>
            <a:grpSpLocks noChangeAspect="true"/>
          </p:cNvGrpSpPr>
          <p:nvPr/>
        </p:nvGrpSpPr>
        <p:grpSpPr>
          <a:xfrm rot="0">
            <a:off x="1644015" y="4632493"/>
            <a:ext cx="95250" cy="95250"/>
            <a:chOff x="0" y="0"/>
            <a:chExt cx="95250" cy="95250"/>
          </a:xfrm>
        </p:grpSpPr>
        <p:sp>
          <p:nvSpPr>
            <p:cNvPr name="Freeform 16" id="16"/>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7" id="17"/>
          <p:cNvGrpSpPr>
            <a:grpSpLocks noChangeAspect="true"/>
          </p:cNvGrpSpPr>
          <p:nvPr/>
        </p:nvGrpSpPr>
        <p:grpSpPr>
          <a:xfrm rot="0">
            <a:off x="1644015" y="5127793"/>
            <a:ext cx="95250" cy="95250"/>
            <a:chOff x="0" y="0"/>
            <a:chExt cx="95250" cy="95250"/>
          </a:xfrm>
        </p:grpSpPr>
        <p:sp>
          <p:nvSpPr>
            <p:cNvPr name="Freeform 18" id="18"/>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9" id="19"/>
          <p:cNvGrpSpPr>
            <a:grpSpLocks noChangeAspect="true"/>
          </p:cNvGrpSpPr>
          <p:nvPr/>
        </p:nvGrpSpPr>
        <p:grpSpPr>
          <a:xfrm rot="0">
            <a:off x="1644015" y="5623093"/>
            <a:ext cx="95250" cy="95250"/>
            <a:chOff x="0" y="0"/>
            <a:chExt cx="95250" cy="95250"/>
          </a:xfrm>
        </p:grpSpPr>
        <p:sp>
          <p:nvSpPr>
            <p:cNvPr name="Freeform 20" id="20"/>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21" id="21"/>
          <p:cNvGrpSpPr>
            <a:grpSpLocks noChangeAspect="true"/>
          </p:cNvGrpSpPr>
          <p:nvPr/>
        </p:nvGrpSpPr>
        <p:grpSpPr>
          <a:xfrm rot="0">
            <a:off x="1644015" y="6118393"/>
            <a:ext cx="95250" cy="95250"/>
            <a:chOff x="0" y="0"/>
            <a:chExt cx="95250" cy="95250"/>
          </a:xfrm>
        </p:grpSpPr>
        <p:sp>
          <p:nvSpPr>
            <p:cNvPr name="Freeform 22" id="22"/>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23" id="23"/>
          <p:cNvGrpSpPr>
            <a:grpSpLocks noChangeAspect="true"/>
          </p:cNvGrpSpPr>
          <p:nvPr/>
        </p:nvGrpSpPr>
        <p:grpSpPr>
          <a:xfrm rot="0">
            <a:off x="1644015" y="6613693"/>
            <a:ext cx="95250" cy="95250"/>
            <a:chOff x="0" y="0"/>
            <a:chExt cx="95250" cy="95250"/>
          </a:xfrm>
        </p:grpSpPr>
        <p:sp>
          <p:nvSpPr>
            <p:cNvPr name="Freeform 24" id="24"/>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sp>
        <p:nvSpPr>
          <p:cNvPr name="TextBox 25" id="25"/>
          <p:cNvSpPr txBox="true"/>
          <p:nvPr/>
        </p:nvSpPr>
        <p:spPr>
          <a:xfrm rot="0">
            <a:off x="1365799" y="737807"/>
            <a:ext cx="2341093" cy="775335"/>
          </a:xfrm>
          <a:prstGeom prst="rect">
            <a:avLst/>
          </a:prstGeom>
        </p:spPr>
        <p:txBody>
          <a:bodyPr anchor="t" rtlCol="false" tIns="0" lIns="0" bIns="0" rIns="0">
            <a:spAutoFit/>
          </a:bodyPr>
          <a:lstStyle/>
          <a:p>
            <a:pPr algn="l">
              <a:lnSpc>
                <a:spcPts val="5880"/>
              </a:lnSpc>
            </a:pPr>
            <a:r>
              <a:rPr lang="en-US" sz="4200">
                <a:solidFill>
                  <a:srgbClr val="002060"/>
                </a:solidFill>
                <a:latin typeface="Arial Bold"/>
              </a:rPr>
              <a:t>OUTLINE</a:t>
            </a:r>
          </a:p>
        </p:txBody>
      </p:sp>
      <p:sp>
        <p:nvSpPr>
          <p:cNvPr name="TextBox 26" id="26"/>
          <p:cNvSpPr txBox="true"/>
          <p:nvPr/>
        </p:nvSpPr>
        <p:spPr>
          <a:xfrm rot="0">
            <a:off x="1348740" y="2366305"/>
            <a:ext cx="211836" cy="561975"/>
          </a:xfrm>
          <a:prstGeom prst="rect">
            <a:avLst/>
          </a:prstGeom>
        </p:spPr>
        <p:txBody>
          <a:bodyPr anchor="t" rtlCol="false" tIns="0" lIns="0" bIns="0" rIns="0">
            <a:spAutoFit/>
          </a:bodyPr>
          <a:lstStyle/>
          <a:p>
            <a:pPr algn="l">
              <a:lnSpc>
                <a:spcPts val="4200"/>
              </a:lnSpc>
            </a:pPr>
            <a:r>
              <a:rPr lang="en-US" sz="3000">
                <a:solidFill>
                  <a:srgbClr val="404040"/>
                </a:solidFill>
                <a:latin typeface="Arial Bold"/>
              </a:rPr>
              <a:t>  </a:t>
            </a:r>
          </a:p>
        </p:txBody>
      </p:sp>
      <p:sp>
        <p:nvSpPr>
          <p:cNvPr name="TextBox 27" id="27"/>
          <p:cNvSpPr txBox="true"/>
          <p:nvPr/>
        </p:nvSpPr>
        <p:spPr>
          <a:xfrm rot="0">
            <a:off x="1891665" y="2890180"/>
            <a:ext cx="9167660" cy="4000500"/>
          </a:xfrm>
          <a:prstGeom prst="rect">
            <a:avLst/>
          </a:prstGeom>
        </p:spPr>
        <p:txBody>
          <a:bodyPr anchor="t" rtlCol="false" tIns="0" lIns="0" bIns="0" rIns="0">
            <a:spAutoFit/>
          </a:bodyPr>
          <a:lstStyle/>
          <a:p>
            <a:pPr algn="l">
              <a:lnSpc>
                <a:spcPts val="3900"/>
              </a:lnSpc>
            </a:pPr>
            <a:r>
              <a:rPr lang="en-US" sz="3000">
                <a:solidFill>
                  <a:srgbClr val="404040"/>
                </a:solidFill>
                <a:latin typeface="Arial Bold"/>
              </a:rPr>
              <a:t>Problem Statement </a:t>
            </a:r>
            <a:r>
              <a:rPr lang="en-US" sz="3000">
                <a:solidFill>
                  <a:srgbClr val="404040"/>
                </a:solidFill>
                <a:latin typeface="Arial"/>
              </a:rPr>
              <a:t>(Should not include solution) </a:t>
            </a:r>
            <a:r>
              <a:rPr lang="en-US" sz="3000">
                <a:solidFill>
                  <a:srgbClr val="404040"/>
                </a:solidFill>
                <a:latin typeface="Arial Bold"/>
              </a:rPr>
              <a:t>Proposed System/Solution</a:t>
            </a:r>
          </a:p>
          <a:p>
            <a:pPr algn="just">
              <a:lnSpc>
                <a:spcPts val="3900"/>
              </a:lnSpc>
            </a:pPr>
            <a:r>
              <a:rPr lang="en-US" sz="3000">
                <a:solidFill>
                  <a:srgbClr val="404040"/>
                </a:solidFill>
                <a:latin typeface="Arial Bold"/>
              </a:rPr>
              <a:t>System Development Approach </a:t>
            </a:r>
            <a:r>
              <a:rPr lang="en-US" sz="3000">
                <a:solidFill>
                  <a:srgbClr val="404040"/>
                </a:solidFill>
                <a:latin typeface="Arial"/>
              </a:rPr>
              <a:t>(Technology Used)  </a:t>
            </a:r>
            <a:r>
              <a:rPr lang="en-US" sz="3000">
                <a:solidFill>
                  <a:srgbClr val="404040"/>
                </a:solidFill>
                <a:latin typeface="Arial Bold"/>
              </a:rPr>
              <a:t>Algorithm &amp; Deployment  </a:t>
            </a:r>
          </a:p>
          <a:p>
            <a:pPr algn="l">
              <a:lnSpc>
                <a:spcPts val="3900"/>
              </a:lnSpc>
            </a:pPr>
            <a:r>
              <a:rPr lang="en-US" sz="3000">
                <a:solidFill>
                  <a:srgbClr val="404040"/>
                </a:solidFill>
                <a:latin typeface="Arial Bold"/>
              </a:rPr>
              <a:t>Result (Output Image)</a:t>
            </a:r>
          </a:p>
          <a:p>
            <a:pPr algn="l">
              <a:lnSpc>
                <a:spcPts val="3900"/>
              </a:lnSpc>
            </a:pPr>
            <a:r>
              <a:rPr lang="en-US" sz="3000">
                <a:solidFill>
                  <a:srgbClr val="404040"/>
                </a:solidFill>
                <a:latin typeface="Arial Bold"/>
              </a:rPr>
              <a:t>Conclusion</a:t>
            </a:r>
          </a:p>
          <a:p>
            <a:pPr algn="l">
              <a:lnSpc>
                <a:spcPts val="3900"/>
              </a:lnSpc>
            </a:pPr>
            <a:r>
              <a:rPr lang="en-US" sz="3000">
                <a:solidFill>
                  <a:srgbClr val="404040"/>
                </a:solidFill>
                <a:latin typeface="Arial Bold"/>
              </a:rPr>
              <a:t>Future Scope</a:t>
            </a:r>
          </a:p>
          <a:p>
            <a:pPr algn="l">
              <a:lnSpc>
                <a:spcPts val="3900"/>
              </a:lnSpc>
            </a:pPr>
            <a:r>
              <a:rPr lang="en-US" sz="3000">
                <a:solidFill>
                  <a:srgbClr val="404040"/>
                </a:solidFill>
                <a:latin typeface="Arial Bold"/>
              </a:rPr>
              <a:t>References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998649" y="2103339"/>
            <a:ext cx="180975" cy="180975"/>
            <a:chOff x="0" y="0"/>
            <a:chExt cx="180975" cy="180975"/>
          </a:xfrm>
        </p:grpSpPr>
        <p:sp>
          <p:nvSpPr>
            <p:cNvPr name="Freeform 10" id="10"/>
            <p:cNvSpPr/>
            <p:nvPr/>
          </p:nvSpPr>
          <p:spPr>
            <a:xfrm flipH="false" flipV="false" rot="0">
              <a:off x="0" y="0"/>
              <a:ext cx="180975" cy="180975"/>
            </a:xfrm>
            <a:custGeom>
              <a:avLst/>
              <a:gdLst/>
              <a:ahLst/>
              <a:cxnLst/>
              <a:rect r="r" b="b" t="t" l="l"/>
              <a:pathLst>
                <a:path h="180975" w="180975">
                  <a:moveTo>
                    <a:pt x="180975" y="90424"/>
                  </a:moveTo>
                  <a:lnTo>
                    <a:pt x="180340" y="102235"/>
                  </a:lnTo>
                  <a:cubicBezTo>
                    <a:pt x="178054" y="113919"/>
                    <a:pt x="176276" y="119507"/>
                    <a:pt x="173990" y="125095"/>
                  </a:cubicBezTo>
                  <a:lnTo>
                    <a:pt x="168910" y="135763"/>
                  </a:lnTo>
                  <a:cubicBezTo>
                    <a:pt x="162306" y="145669"/>
                    <a:pt x="158496" y="150241"/>
                    <a:pt x="154305" y="154432"/>
                  </a:cubicBezTo>
                  <a:lnTo>
                    <a:pt x="145542" y="162433"/>
                  </a:lnTo>
                  <a:cubicBezTo>
                    <a:pt x="135636" y="169037"/>
                    <a:pt x="130429" y="171831"/>
                    <a:pt x="124968" y="174117"/>
                  </a:cubicBezTo>
                  <a:lnTo>
                    <a:pt x="113792" y="178054"/>
                  </a:lnTo>
                  <a:cubicBezTo>
                    <a:pt x="102108" y="180340"/>
                    <a:pt x="96266" y="180975"/>
                    <a:pt x="90297" y="180975"/>
                  </a:cubicBezTo>
                  <a:lnTo>
                    <a:pt x="78486" y="180340"/>
                  </a:lnTo>
                  <a:cubicBezTo>
                    <a:pt x="66802" y="178054"/>
                    <a:pt x="61214" y="176276"/>
                    <a:pt x="55626" y="173990"/>
                  </a:cubicBezTo>
                  <a:lnTo>
                    <a:pt x="44958" y="168910"/>
                  </a:lnTo>
                  <a:cubicBezTo>
                    <a:pt x="35052" y="162306"/>
                    <a:pt x="30480" y="158496"/>
                    <a:pt x="26289" y="154305"/>
                  </a:cubicBezTo>
                  <a:lnTo>
                    <a:pt x="18288" y="145542"/>
                  </a:lnTo>
                  <a:cubicBezTo>
                    <a:pt x="11938" y="135763"/>
                    <a:pt x="9144" y="130556"/>
                    <a:pt x="6858" y="125095"/>
                  </a:cubicBezTo>
                  <a:lnTo>
                    <a:pt x="2921" y="113919"/>
                  </a:lnTo>
                  <a:cubicBezTo>
                    <a:pt x="635" y="102362"/>
                    <a:pt x="0" y="96393"/>
                    <a:pt x="0" y="90424"/>
                  </a:cubicBezTo>
                  <a:lnTo>
                    <a:pt x="635" y="78613"/>
                  </a:lnTo>
                  <a:cubicBezTo>
                    <a:pt x="2921" y="66929"/>
                    <a:pt x="4699" y="61341"/>
                    <a:pt x="6985" y="55753"/>
                  </a:cubicBezTo>
                  <a:lnTo>
                    <a:pt x="12065" y="45085"/>
                  </a:lnTo>
                  <a:cubicBezTo>
                    <a:pt x="18669" y="35179"/>
                    <a:pt x="22479" y="30607"/>
                    <a:pt x="26670" y="26416"/>
                  </a:cubicBezTo>
                  <a:lnTo>
                    <a:pt x="35433" y="18415"/>
                  </a:lnTo>
                  <a:cubicBezTo>
                    <a:pt x="45212" y="11938"/>
                    <a:pt x="50419" y="9144"/>
                    <a:pt x="55880" y="6858"/>
                  </a:cubicBezTo>
                  <a:lnTo>
                    <a:pt x="67056" y="2921"/>
                  </a:lnTo>
                  <a:cubicBezTo>
                    <a:pt x="78613" y="635"/>
                    <a:pt x="84582" y="0"/>
                    <a:pt x="90424" y="0"/>
                  </a:cubicBezTo>
                  <a:lnTo>
                    <a:pt x="102235" y="635"/>
                  </a:lnTo>
                  <a:cubicBezTo>
                    <a:pt x="113919" y="2921"/>
                    <a:pt x="119507" y="4699"/>
                    <a:pt x="125095" y="6985"/>
                  </a:cubicBezTo>
                  <a:lnTo>
                    <a:pt x="135763" y="12065"/>
                  </a:lnTo>
                  <a:cubicBezTo>
                    <a:pt x="145669" y="18669"/>
                    <a:pt x="150241" y="22479"/>
                    <a:pt x="154432" y="26670"/>
                  </a:cubicBezTo>
                  <a:lnTo>
                    <a:pt x="162433" y="35433"/>
                  </a:lnTo>
                  <a:cubicBezTo>
                    <a:pt x="169037" y="45339"/>
                    <a:pt x="171831" y="50546"/>
                    <a:pt x="174117" y="56007"/>
                  </a:cubicBezTo>
                  <a:lnTo>
                    <a:pt x="178054" y="67183"/>
                  </a:lnTo>
                  <a:cubicBezTo>
                    <a:pt x="180340" y="78867"/>
                    <a:pt x="180975" y="84709"/>
                    <a:pt x="180975" y="90678"/>
                  </a:cubicBezTo>
                  <a:close/>
                </a:path>
              </a:pathLst>
            </a:custGeom>
            <a:solidFill>
              <a:srgbClr val="1CADE4"/>
            </a:solidFill>
          </p:spPr>
        </p:sp>
      </p:grpSp>
      <p:sp>
        <p:nvSpPr>
          <p:cNvPr name="TextBox 11" id="11"/>
          <p:cNvSpPr txBox="true"/>
          <p:nvPr/>
        </p:nvSpPr>
        <p:spPr>
          <a:xfrm rot="0">
            <a:off x="963225" y="906418"/>
            <a:ext cx="6873583"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Problem Statement</a:t>
            </a:r>
          </a:p>
        </p:txBody>
      </p:sp>
      <p:sp>
        <p:nvSpPr>
          <p:cNvPr name="TextBox 12" id="12"/>
          <p:cNvSpPr txBox="true"/>
          <p:nvPr/>
        </p:nvSpPr>
        <p:spPr>
          <a:xfrm rot="0">
            <a:off x="1421463" y="1811188"/>
            <a:ext cx="15643670" cy="4215536"/>
          </a:xfrm>
          <a:prstGeom prst="rect">
            <a:avLst/>
          </a:prstGeom>
        </p:spPr>
        <p:txBody>
          <a:bodyPr anchor="t" rtlCol="false" tIns="0" lIns="0" bIns="0" rIns="0">
            <a:spAutoFit/>
          </a:bodyPr>
          <a:lstStyle/>
          <a:p>
            <a:pPr algn="l">
              <a:lnSpc>
                <a:spcPts val="4726"/>
              </a:lnSpc>
            </a:pPr>
            <a:r>
              <a:rPr lang="en-US" sz="3600">
                <a:solidFill>
                  <a:srgbClr val="404040"/>
                </a:solidFill>
                <a:latin typeface="Zen Maru Gothic"/>
              </a:rPr>
              <a:t>Problem Statement: 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868242" y="2082175"/>
            <a:ext cx="76200" cy="76200"/>
            <a:chOff x="0" y="0"/>
            <a:chExt cx="76200" cy="76200"/>
          </a:xfrm>
        </p:grpSpPr>
        <p:sp>
          <p:nvSpPr>
            <p:cNvPr name="Freeform 10" id="10"/>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1" id="11"/>
          <p:cNvGrpSpPr>
            <a:grpSpLocks noChangeAspect="true"/>
          </p:cNvGrpSpPr>
          <p:nvPr/>
        </p:nvGrpSpPr>
        <p:grpSpPr>
          <a:xfrm rot="0">
            <a:off x="868242" y="2672725"/>
            <a:ext cx="76200" cy="76200"/>
            <a:chOff x="0" y="0"/>
            <a:chExt cx="76200" cy="76200"/>
          </a:xfrm>
        </p:grpSpPr>
        <p:sp>
          <p:nvSpPr>
            <p:cNvPr name="Freeform 12" id="12"/>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3" id="13"/>
          <p:cNvGrpSpPr>
            <a:grpSpLocks noChangeAspect="true"/>
          </p:cNvGrpSpPr>
          <p:nvPr/>
        </p:nvGrpSpPr>
        <p:grpSpPr>
          <a:xfrm rot="0">
            <a:off x="868242" y="3501400"/>
            <a:ext cx="76200" cy="76200"/>
            <a:chOff x="0" y="0"/>
            <a:chExt cx="76200" cy="76200"/>
          </a:xfrm>
        </p:grpSpPr>
        <p:sp>
          <p:nvSpPr>
            <p:cNvPr name="Freeform 14" id="14"/>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5" id="15"/>
          <p:cNvGrpSpPr>
            <a:grpSpLocks noChangeAspect="true"/>
          </p:cNvGrpSpPr>
          <p:nvPr/>
        </p:nvGrpSpPr>
        <p:grpSpPr>
          <a:xfrm rot="0">
            <a:off x="868242" y="4330075"/>
            <a:ext cx="76200" cy="76200"/>
            <a:chOff x="0" y="0"/>
            <a:chExt cx="76200" cy="76200"/>
          </a:xfrm>
        </p:grpSpPr>
        <p:sp>
          <p:nvSpPr>
            <p:cNvPr name="Freeform 16" id="16"/>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7" id="17"/>
          <p:cNvGrpSpPr>
            <a:grpSpLocks noChangeAspect="true"/>
          </p:cNvGrpSpPr>
          <p:nvPr/>
        </p:nvGrpSpPr>
        <p:grpSpPr>
          <a:xfrm rot="0">
            <a:off x="868242" y="5158750"/>
            <a:ext cx="76200" cy="76200"/>
            <a:chOff x="0" y="0"/>
            <a:chExt cx="76200" cy="76200"/>
          </a:xfrm>
        </p:grpSpPr>
        <p:sp>
          <p:nvSpPr>
            <p:cNvPr name="Freeform 18" id="18"/>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9" id="19"/>
          <p:cNvGrpSpPr>
            <a:grpSpLocks noChangeAspect="true"/>
          </p:cNvGrpSpPr>
          <p:nvPr/>
        </p:nvGrpSpPr>
        <p:grpSpPr>
          <a:xfrm rot="0">
            <a:off x="868242" y="5987425"/>
            <a:ext cx="76200" cy="76200"/>
            <a:chOff x="0" y="0"/>
            <a:chExt cx="76200" cy="76200"/>
          </a:xfrm>
        </p:grpSpPr>
        <p:sp>
          <p:nvSpPr>
            <p:cNvPr name="Freeform 20" id="20"/>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21" id="21"/>
          <p:cNvGrpSpPr>
            <a:grpSpLocks noChangeAspect="true"/>
          </p:cNvGrpSpPr>
          <p:nvPr/>
        </p:nvGrpSpPr>
        <p:grpSpPr>
          <a:xfrm rot="0">
            <a:off x="1320679" y="6792287"/>
            <a:ext cx="95250" cy="95250"/>
            <a:chOff x="0" y="0"/>
            <a:chExt cx="95250" cy="95250"/>
          </a:xfrm>
        </p:grpSpPr>
        <p:sp>
          <p:nvSpPr>
            <p:cNvPr name="Freeform 22" id="22"/>
            <p:cNvSpPr/>
            <p:nvPr/>
          </p:nvSpPr>
          <p:spPr>
            <a:xfrm flipH="false" flipV="false" rot="0">
              <a:off x="0" y="0"/>
              <a:ext cx="95504" cy="95377"/>
            </a:xfrm>
            <a:custGeom>
              <a:avLst/>
              <a:gdLst/>
              <a:ahLst/>
              <a:cxnLst/>
              <a:rect r="r" b="b" t="t" l="l"/>
              <a:pathLst>
                <a:path h="95377" w="95504">
                  <a:moveTo>
                    <a:pt x="95250" y="47625"/>
                  </a:moveTo>
                  <a:lnTo>
                    <a:pt x="93980" y="60071"/>
                  </a:lnTo>
                  <a:lnTo>
                    <a:pt x="87122" y="64135"/>
                  </a:lnTo>
                  <a:lnTo>
                    <a:pt x="91567" y="65913"/>
                  </a:lnTo>
                  <a:lnTo>
                    <a:pt x="85725" y="76962"/>
                  </a:lnTo>
                  <a:lnTo>
                    <a:pt x="81280" y="81407"/>
                  </a:lnTo>
                  <a:lnTo>
                    <a:pt x="71628" y="89281"/>
                  </a:lnTo>
                  <a:lnTo>
                    <a:pt x="65786" y="91694"/>
                  </a:lnTo>
                  <a:lnTo>
                    <a:pt x="53848" y="95377"/>
                  </a:lnTo>
                  <a:lnTo>
                    <a:pt x="47498" y="95377"/>
                  </a:lnTo>
                  <a:lnTo>
                    <a:pt x="35052" y="94107"/>
                  </a:lnTo>
                  <a:lnTo>
                    <a:pt x="30988" y="87249"/>
                  </a:lnTo>
                  <a:lnTo>
                    <a:pt x="29210" y="91694"/>
                  </a:lnTo>
                  <a:lnTo>
                    <a:pt x="18161" y="85852"/>
                  </a:lnTo>
                  <a:lnTo>
                    <a:pt x="13970" y="81280"/>
                  </a:lnTo>
                  <a:lnTo>
                    <a:pt x="6096" y="71628"/>
                  </a:lnTo>
                  <a:lnTo>
                    <a:pt x="8128" y="64008"/>
                  </a:lnTo>
                  <a:lnTo>
                    <a:pt x="3683" y="65786"/>
                  </a:lnTo>
                  <a:lnTo>
                    <a:pt x="0" y="53975"/>
                  </a:lnTo>
                  <a:lnTo>
                    <a:pt x="4826" y="47625"/>
                  </a:lnTo>
                  <a:lnTo>
                    <a:pt x="0" y="47625"/>
                  </a:lnTo>
                  <a:lnTo>
                    <a:pt x="1270" y="35179"/>
                  </a:lnTo>
                  <a:lnTo>
                    <a:pt x="8128" y="31115"/>
                  </a:lnTo>
                  <a:lnTo>
                    <a:pt x="3683" y="29337"/>
                  </a:lnTo>
                  <a:lnTo>
                    <a:pt x="9525" y="18288"/>
                  </a:lnTo>
                  <a:lnTo>
                    <a:pt x="17399" y="17145"/>
                  </a:lnTo>
                  <a:lnTo>
                    <a:pt x="13970" y="13970"/>
                  </a:lnTo>
                  <a:lnTo>
                    <a:pt x="23622" y="6096"/>
                  </a:lnTo>
                  <a:lnTo>
                    <a:pt x="31242" y="8128"/>
                  </a:lnTo>
                  <a:lnTo>
                    <a:pt x="29337" y="3683"/>
                  </a:lnTo>
                  <a:lnTo>
                    <a:pt x="41275" y="0"/>
                  </a:lnTo>
                  <a:lnTo>
                    <a:pt x="47625" y="4826"/>
                  </a:lnTo>
                  <a:lnTo>
                    <a:pt x="47625" y="0"/>
                  </a:lnTo>
                  <a:lnTo>
                    <a:pt x="60071" y="1270"/>
                  </a:lnTo>
                  <a:lnTo>
                    <a:pt x="65913" y="3683"/>
                  </a:lnTo>
                  <a:lnTo>
                    <a:pt x="76962" y="9525"/>
                  </a:lnTo>
                  <a:lnTo>
                    <a:pt x="78105" y="17399"/>
                  </a:lnTo>
                  <a:lnTo>
                    <a:pt x="81534" y="13970"/>
                  </a:lnTo>
                  <a:lnTo>
                    <a:pt x="89408" y="23622"/>
                  </a:lnTo>
                  <a:lnTo>
                    <a:pt x="87376" y="31242"/>
                  </a:lnTo>
                  <a:lnTo>
                    <a:pt x="91821" y="29464"/>
                  </a:lnTo>
                  <a:lnTo>
                    <a:pt x="95504" y="41402"/>
                  </a:lnTo>
                  <a:lnTo>
                    <a:pt x="90678" y="47752"/>
                  </a:lnTo>
                  <a:lnTo>
                    <a:pt x="95250" y="47752"/>
                  </a:lnTo>
                  <a:moveTo>
                    <a:pt x="85725" y="47752"/>
                  </a:moveTo>
                  <a:lnTo>
                    <a:pt x="84709" y="37846"/>
                  </a:lnTo>
                  <a:lnTo>
                    <a:pt x="82804" y="33147"/>
                  </a:lnTo>
                  <a:lnTo>
                    <a:pt x="78105" y="24384"/>
                  </a:lnTo>
                  <a:lnTo>
                    <a:pt x="74549" y="20828"/>
                  </a:lnTo>
                  <a:lnTo>
                    <a:pt x="66802" y="14478"/>
                  </a:lnTo>
                  <a:lnTo>
                    <a:pt x="64008" y="8128"/>
                  </a:lnTo>
                  <a:lnTo>
                    <a:pt x="62230" y="12446"/>
                  </a:lnTo>
                  <a:lnTo>
                    <a:pt x="52705" y="9525"/>
                  </a:lnTo>
                  <a:lnTo>
                    <a:pt x="47625" y="9525"/>
                  </a:lnTo>
                  <a:lnTo>
                    <a:pt x="37719" y="10541"/>
                  </a:lnTo>
                  <a:lnTo>
                    <a:pt x="33020" y="12446"/>
                  </a:lnTo>
                  <a:lnTo>
                    <a:pt x="24257" y="17145"/>
                  </a:lnTo>
                  <a:lnTo>
                    <a:pt x="20701" y="20701"/>
                  </a:lnTo>
                  <a:lnTo>
                    <a:pt x="14351" y="28448"/>
                  </a:lnTo>
                  <a:lnTo>
                    <a:pt x="12446" y="33147"/>
                  </a:lnTo>
                  <a:lnTo>
                    <a:pt x="9525" y="42672"/>
                  </a:lnTo>
                  <a:lnTo>
                    <a:pt x="9525" y="47752"/>
                  </a:lnTo>
                  <a:lnTo>
                    <a:pt x="10541" y="57658"/>
                  </a:lnTo>
                  <a:lnTo>
                    <a:pt x="12446" y="62357"/>
                  </a:lnTo>
                  <a:lnTo>
                    <a:pt x="17145" y="71120"/>
                  </a:lnTo>
                  <a:lnTo>
                    <a:pt x="17399" y="78105"/>
                  </a:lnTo>
                  <a:lnTo>
                    <a:pt x="20828" y="74676"/>
                  </a:lnTo>
                  <a:lnTo>
                    <a:pt x="28575" y="81026"/>
                  </a:lnTo>
                  <a:lnTo>
                    <a:pt x="33274" y="82931"/>
                  </a:lnTo>
                  <a:lnTo>
                    <a:pt x="42799" y="85852"/>
                  </a:lnTo>
                  <a:lnTo>
                    <a:pt x="47879" y="90678"/>
                  </a:lnTo>
                  <a:lnTo>
                    <a:pt x="47879" y="85979"/>
                  </a:lnTo>
                  <a:lnTo>
                    <a:pt x="57785" y="84963"/>
                  </a:lnTo>
                  <a:lnTo>
                    <a:pt x="64262" y="87376"/>
                  </a:lnTo>
                  <a:lnTo>
                    <a:pt x="62484" y="82931"/>
                  </a:lnTo>
                  <a:lnTo>
                    <a:pt x="71247" y="78232"/>
                  </a:lnTo>
                  <a:lnTo>
                    <a:pt x="78232" y="77978"/>
                  </a:lnTo>
                  <a:lnTo>
                    <a:pt x="74803" y="74549"/>
                  </a:lnTo>
                  <a:lnTo>
                    <a:pt x="81153" y="66802"/>
                  </a:lnTo>
                  <a:lnTo>
                    <a:pt x="83058" y="62103"/>
                  </a:lnTo>
                  <a:lnTo>
                    <a:pt x="85979" y="52578"/>
                  </a:lnTo>
                  <a:close/>
                </a:path>
              </a:pathLst>
            </a:custGeom>
            <a:solidFill>
              <a:srgbClr val="1CADE4"/>
            </a:solidFill>
          </p:spPr>
        </p:sp>
      </p:grpSp>
      <p:grpSp>
        <p:nvGrpSpPr>
          <p:cNvPr name="Group 23" id="23"/>
          <p:cNvGrpSpPr>
            <a:grpSpLocks noChangeAspect="true"/>
          </p:cNvGrpSpPr>
          <p:nvPr/>
        </p:nvGrpSpPr>
        <p:grpSpPr>
          <a:xfrm rot="0">
            <a:off x="1349254" y="2944187"/>
            <a:ext cx="85725" cy="85725"/>
            <a:chOff x="0" y="0"/>
            <a:chExt cx="85725" cy="85725"/>
          </a:xfrm>
        </p:grpSpPr>
        <p:sp>
          <p:nvSpPr>
            <p:cNvPr name="Freeform 24" id="24"/>
            <p:cNvSpPr/>
            <p:nvPr/>
          </p:nvSpPr>
          <p:spPr>
            <a:xfrm flipH="false" flipV="false" rot="0">
              <a:off x="0" y="0"/>
              <a:ext cx="85852" cy="85725"/>
            </a:xfrm>
            <a:custGeom>
              <a:avLst/>
              <a:gdLst/>
              <a:ahLst/>
              <a:cxnLst/>
              <a:rect r="r" b="b" t="t" l="l"/>
              <a:pathLst>
                <a:path h="85725" w="85852">
                  <a:moveTo>
                    <a:pt x="85725" y="42799"/>
                  </a:moveTo>
                  <a:lnTo>
                    <a:pt x="84582" y="53975"/>
                  </a:lnTo>
                  <a:lnTo>
                    <a:pt x="77978" y="57404"/>
                  </a:lnTo>
                  <a:lnTo>
                    <a:pt x="82423" y="59182"/>
                  </a:lnTo>
                  <a:lnTo>
                    <a:pt x="77089" y="69088"/>
                  </a:lnTo>
                  <a:lnTo>
                    <a:pt x="73025" y="73152"/>
                  </a:lnTo>
                  <a:lnTo>
                    <a:pt x="64389" y="80264"/>
                  </a:lnTo>
                  <a:lnTo>
                    <a:pt x="57277" y="77978"/>
                  </a:lnTo>
                  <a:lnTo>
                    <a:pt x="59055" y="82423"/>
                  </a:lnTo>
                  <a:lnTo>
                    <a:pt x="48387" y="85725"/>
                  </a:lnTo>
                  <a:lnTo>
                    <a:pt x="42672" y="80899"/>
                  </a:lnTo>
                  <a:lnTo>
                    <a:pt x="42672" y="85725"/>
                  </a:lnTo>
                  <a:lnTo>
                    <a:pt x="31750" y="84582"/>
                  </a:lnTo>
                  <a:lnTo>
                    <a:pt x="28321" y="77978"/>
                  </a:lnTo>
                  <a:lnTo>
                    <a:pt x="26543" y="82423"/>
                  </a:lnTo>
                  <a:lnTo>
                    <a:pt x="16637" y="77089"/>
                  </a:lnTo>
                  <a:lnTo>
                    <a:pt x="12573" y="73025"/>
                  </a:lnTo>
                  <a:lnTo>
                    <a:pt x="5461" y="64389"/>
                  </a:lnTo>
                  <a:lnTo>
                    <a:pt x="7747" y="57277"/>
                  </a:lnTo>
                  <a:lnTo>
                    <a:pt x="3302" y="59055"/>
                  </a:lnTo>
                  <a:lnTo>
                    <a:pt x="0" y="48514"/>
                  </a:lnTo>
                  <a:lnTo>
                    <a:pt x="4826" y="42799"/>
                  </a:lnTo>
                  <a:lnTo>
                    <a:pt x="0" y="42799"/>
                  </a:lnTo>
                  <a:lnTo>
                    <a:pt x="1143" y="31750"/>
                  </a:lnTo>
                  <a:lnTo>
                    <a:pt x="7620" y="28321"/>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799"/>
                  </a:moveTo>
                  <a:lnTo>
                    <a:pt x="75311" y="34163"/>
                  </a:lnTo>
                  <a:lnTo>
                    <a:pt x="77978" y="28194"/>
                  </a:lnTo>
                  <a:lnTo>
                    <a:pt x="73533" y="29972"/>
                  </a:lnTo>
                  <a:lnTo>
                    <a:pt x="69469" y="22225"/>
                  </a:lnTo>
                  <a:lnTo>
                    <a:pt x="69723" y="15748"/>
                  </a:lnTo>
                  <a:lnTo>
                    <a:pt x="66294" y="19177"/>
                  </a:lnTo>
                  <a:lnTo>
                    <a:pt x="59563" y="13589"/>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76200"/>
                  </a:lnTo>
                  <a:lnTo>
                    <a:pt x="51435" y="75311"/>
                  </a:lnTo>
                  <a:lnTo>
                    <a:pt x="55499" y="73660"/>
                  </a:lnTo>
                  <a:lnTo>
                    <a:pt x="63246" y="69596"/>
                  </a:lnTo>
                  <a:lnTo>
                    <a:pt x="69723" y="69850"/>
                  </a:lnTo>
                  <a:lnTo>
                    <a:pt x="66294" y="66421"/>
                  </a:lnTo>
                  <a:lnTo>
                    <a:pt x="71882" y="59690"/>
                  </a:lnTo>
                  <a:lnTo>
                    <a:pt x="73533" y="55626"/>
                  </a:lnTo>
                  <a:lnTo>
                    <a:pt x="76073" y="47244"/>
                  </a:lnTo>
                  <a:close/>
                </a:path>
              </a:pathLst>
            </a:custGeom>
            <a:solidFill>
              <a:srgbClr val="1CADE4"/>
            </a:solidFill>
          </p:spPr>
        </p:sp>
      </p:grpSp>
      <p:grpSp>
        <p:nvGrpSpPr>
          <p:cNvPr name="Group 25" id="25"/>
          <p:cNvGrpSpPr>
            <a:grpSpLocks noChangeAspect="true"/>
          </p:cNvGrpSpPr>
          <p:nvPr/>
        </p:nvGrpSpPr>
        <p:grpSpPr>
          <a:xfrm rot="0">
            <a:off x="1349254" y="3210887"/>
            <a:ext cx="85725" cy="85725"/>
            <a:chOff x="0" y="0"/>
            <a:chExt cx="85725" cy="85725"/>
          </a:xfrm>
        </p:grpSpPr>
        <p:sp>
          <p:nvSpPr>
            <p:cNvPr name="Freeform 26" id="26"/>
            <p:cNvSpPr/>
            <p:nvPr/>
          </p:nvSpPr>
          <p:spPr>
            <a:xfrm flipH="false" flipV="false" rot="0">
              <a:off x="0" y="0"/>
              <a:ext cx="85852" cy="85852"/>
            </a:xfrm>
            <a:custGeom>
              <a:avLst/>
              <a:gdLst/>
              <a:ahLst/>
              <a:cxnLst/>
              <a:rect r="r" b="b" t="t" l="l"/>
              <a:pathLst>
                <a:path h="85852" w="85852">
                  <a:moveTo>
                    <a:pt x="85725" y="42926"/>
                  </a:moveTo>
                  <a:lnTo>
                    <a:pt x="84582" y="54102"/>
                  </a:lnTo>
                  <a:lnTo>
                    <a:pt x="77978" y="57531"/>
                  </a:lnTo>
                  <a:lnTo>
                    <a:pt x="82423" y="59309"/>
                  </a:lnTo>
                  <a:lnTo>
                    <a:pt x="77089" y="69215"/>
                  </a:lnTo>
                  <a:lnTo>
                    <a:pt x="73025" y="73279"/>
                  </a:lnTo>
                  <a:lnTo>
                    <a:pt x="64389" y="80391"/>
                  </a:lnTo>
                  <a:lnTo>
                    <a:pt x="57277" y="78105"/>
                  </a:lnTo>
                  <a:lnTo>
                    <a:pt x="59055" y="82550"/>
                  </a:lnTo>
                  <a:lnTo>
                    <a:pt x="48387" y="85852"/>
                  </a:lnTo>
                  <a:lnTo>
                    <a:pt x="42672" y="81026"/>
                  </a:lnTo>
                  <a:lnTo>
                    <a:pt x="42672" y="85852"/>
                  </a:lnTo>
                  <a:lnTo>
                    <a:pt x="31750" y="84582"/>
                  </a:lnTo>
                  <a:lnTo>
                    <a:pt x="28321" y="77978"/>
                  </a:lnTo>
                  <a:lnTo>
                    <a:pt x="26543" y="82423"/>
                  </a:lnTo>
                  <a:lnTo>
                    <a:pt x="16637" y="77089"/>
                  </a:lnTo>
                  <a:lnTo>
                    <a:pt x="12573" y="73025"/>
                  </a:lnTo>
                  <a:lnTo>
                    <a:pt x="5461" y="64389"/>
                  </a:lnTo>
                  <a:lnTo>
                    <a:pt x="7747" y="57277"/>
                  </a:lnTo>
                  <a:lnTo>
                    <a:pt x="3302" y="59055"/>
                  </a:lnTo>
                  <a:lnTo>
                    <a:pt x="0" y="48514"/>
                  </a:lnTo>
                  <a:lnTo>
                    <a:pt x="4826" y="42926"/>
                  </a:lnTo>
                  <a:lnTo>
                    <a:pt x="0" y="42926"/>
                  </a:lnTo>
                  <a:lnTo>
                    <a:pt x="1143" y="31750"/>
                  </a:lnTo>
                  <a:lnTo>
                    <a:pt x="7620" y="28321"/>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76200"/>
                  </a:lnTo>
                  <a:lnTo>
                    <a:pt x="51435" y="75311"/>
                  </a:lnTo>
                  <a:lnTo>
                    <a:pt x="55499" y="73660"/>
                  </a:lnTo>
                  <a:lnTo>
                    <a:pt x="63246" y="69596"/>
                  </a:lnTo>
                  <a:lnTo>
                    <a:pt x="69723" y="69850"/>
                  </a:lnTo>
                  <a:lnTo>
                    <a:pt x="66294" y="66421"/>
                  </a:lnTo>
                  <a:lnTo>
                    <a:pt x="71882" y="59690"/>
                  </a:lnTo>
                  <a:lnTo>
                    <a:pt x="73533" y="55626"/>
                  </a:lnTo>
                  <a:lnTo>
                    <a:pt x="76073" y="47244"/>
                  </a:lnTo>
                  <a:close/>
                </a:path>
              </a:pathLst>
            </a:custGeom>
            <a:solidFill>
              <a:srgbClr val="1CADE4"/>
            </a:solidFill>
          </p:spPr>
        </p:sp>
      </p:grpSp>
      <p:grpSp>
        <p:nvGrpSpPr>
          <p:cNvPr name="Group 27" id="27"/>
          <p:cNvGrpSpPr>
            <a:grpSpLocks noChangeAspect="true"/>
          </p:cNvGrpSpPr>
          <p:nvPr/>
        </p:nvGrpSpPr>
        <p:grpSpPr>
          <a:xfrm rot="0">
            <a:off x="1349254" y="3772862"/>
            <a:ext cx="85725" cy="85725"/>
            <a:chOff x="0" y="0"/>
            <a:chExt cx="85725" cy="85725"/>
          </a:xfrm>
        </p:grpSpPr>
        <p:sp>
          <p:nvSpPr>
            <p:cNvPr name="Freeform 28" id="28"/>
            <p:cNvSpPr/>
            <p:nvPr/>
          </p:nvSpPr>
          <p:spPr>
            <a:xfrm flipH="false" flipV="false" rot="0">
              <a:off x="0" y="0"/>
              <a:ext cx="85852" cy="85852"/>
            </a:xfrm>
            <a:custGeom>
              <a:avLst/>
              <a:gdLst/>
              <a:ahLst/>
              <a:cxnLst/>
              <a:rect r="r" b="b" t="t" l="l"/>
              <a:pathLst>
                <a:path h="85852" w="85852">
                  <a:moveTo>
                    <a:pt x="85725" y="42926"/>
                  </a:moveTo>
                  <a:lnTo>
                    <a:pt x="84582" y="54102"/>
                  </a:lnTo>
                  <a:lnTo>
                    <a:pt x="77978" y="57531"/>
                  </a:lnTo>
                  <a:lnTo>
                    <a:pt x="82423" y="59309"/>
                  </a:lnTo>
                  <a:lnTo>
                    <a:pt x="77089" y="69215"/>
                  </a:lnTo>
                  <a:lnTo>
                    <a:pt x="73025" y="73279"/>
                  </a:lnTo>
                  <a:lnTo>
                    <a:pt x="64389" y="80391"/>
                  </a:lnTo>
                  <a:lnTo>
                    <a:pt x="57277" y="78105"/>
                  </a:lnTo>
                  <a:lnTo>
                    <a:pt x="59055" y="82550"/>
                  </a:lnTo>
                  <a:lnTo>
                    <a:pt x="48387" y="85852"/>
                  </a:lnTo>
                  <a:lnTo>
                    <a:pt x="42672" y="81026"/>
                  </a:lnTo>
                  <a:lnTo>
                    <a:pt x="42672" y="85852"/>
                  </a:lnTo>
                  <a:lnTo>
                    <a:pt x="31750" y="84582"/>
                  </a:lnTo>
                  <a:lnTo>
                    <a:pt x="28321" y="77978"/>
                  </a:lnTo>
                  <a:lnTo>
                    <a:pt x="26543" y="82423"/>
                  </a:lnTo>
                  <a:lnTo>
                    <a:pt x="16637" y="77089"/>
                  </a:lnTo>
                  <a:lnTo>
                    <a:pt x="12573" y="73025"/>
                  </a:lnTo>
                  <a:lnTo>
                    <a:pt x="5461" y="64389"/>
                  </a:lnTo>
                  <a:lnTo>
                    <a:pt x="7747" y="57277"/>
                  </a:lnTo>
                  <a:lnTo>
                    <a:pt x="3302" y="59055"/>
                  </a:lnTo>
                  <a:lnTo>
                    <a:pt x="0" y="48514"/>
                  </a:lnTo>
                  <a:lnTo>
                    <a:pt x="4826" y="42926"/>
                  </a:lnTo>
                  <a:lnTo>
                    <a:pt x="0" y="42926"/>
                  </a:lnTo>
                  <a:lnTo>
                    <a:pt x="1143" y="31750"/>
                  </a:lnTo>
                  <a:lnTo>
                    <a:pt x="7620" y="28321"/>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76200"/>
                  </a:lnTo>
                  <a:lnTo>
                    <a:pt x="51435" y="75311"/>
                  </a:lnTo>
                  <a:lnTo>
                    <a:pt x="55499" y="73660"/>
                  </a:lnTo>
                  <a:lnTo>
                    <a:pt x="63246" y="69596"/>
                  </a:lnTo>
                  <a:lnTo>
                    <a:pt x="69723" y="69850"/>
                  </a:lnTo>
                  <a:lnTo>
                    <a:pt x="66294" y="66421"/>
                  </a:lnTo>
                  <a:lnTo>
                    <a:pt x="71882" y="59690"/>
                  </a:lnTo>
                  <a:lnTo>
                    <a:pt x="73533" y="55626"/>
                  </a:lnTo>
                  <a:lnTo>
                    <a:pt x="76073" y="47244"/>
                  </a:lnTo>
                  <a:close/>
                </a:path>
              </a:pathLst>
            </a:custGeom>
            <a:solidFill>
              <a:srgbClr val="1CADE4"/>
            </a:solidFill>
          </p:spPr>
        </p:sp>
      </p:grpSp>
      <p:grpSp>
        <p:nvGrpSpPr>
          <p:cNvPr name="Group 29" id="29"/>
          <p:cNvGrpSpPr>
            <a:grpSpLocks noChangeAspect="true"/>
          </p:cNvGrpSpPr>
          <p:nvPr/>
        </p:nvGrpSpPr>
        <p:grpSpPr>
          <a:xfrm rot="0">
            <a:off x="1349254" y="4039562"/>
            <a:ext cx="85725" cy="85725"/>
            <a:chOff x="0" y="0"/>
            <a:chExt cx="85725" cy="85725"/>
          </a:xfrm>
        </p:grpSpPr>
        <p:sp>
          <p:nvSpPr>
            <p:cNvPr name="Freeform 30" id="30"/>
            <p:cNvSpPr/>
            <p:nvPr/>
          </p:nvSpPr>
          <p:spPr>
            <a:xfrm flipH="false" flipV="false" rot="0">
              <a:off x="0" y="0"/>
              <a:ext cx="85852" cy="85852"/>
            </a:xfrm>
            <a:custGeom>
              <a:avLst/>
              <a:gdLst/>
              <a:ahLst/>
              <a:cxnLst/>
              <a:rect r="r" b="b" t="t" l="l"/>
              <a:pathLst>
                <a:path h="85852" w="85852">
                  <a:moveTo>
                    <a:pt x="85725" y="42926"/>
                  </a:moveTo>
                  <a:lnTo>
                    <a:pt x="84582" y="54102"/>
                  </a:lnTo>
                  <a:lnTo>
                    <a:pt x="77978" y="57531"/>
                  </a:lnTo>
                  <a:lnTo>
                    <a:pt x="82423" y="59309"/>
                  </a:lnTo>
                  <a:lnTo>
                    <a:pt x="77089" y="69215"/>
                  </a:lnTo>
                  <a:lnTo>
                    <a:pt x="73025" y="73279"/>
                  </a:lnTo>
                  <a:lnTo>
                    <a:pt x="64389" y="80391"/>
                  </a:lnTo>
                  <a:lnTo>
                    <a:pt x="57277" y="78105"/>
                  </a:lnTo>
                  <a:lnTo>
                    <a:pt x="59055" y="82550"/>
                  </a:lnTo>
                  <a:lnTo>
                    <a:pt x="48387" y="85852"/>
                  </a:lnTo>
                  <a:lnTo>
                    <a:pt x="42672" y="85852"/>
                  </a:lnTo>
                  <a:lnTo>
                    <a:pt x="31496" y="84709"/>
                  </a:lnTo>
                  <a:lnTo>
                    <a:pt x="28067" y="78105"/>
                  </a:lnTo>
                  <a:lnTo>
                    <a:pt x="26289" y="82550"/>
                  </a:lnTo>
                  <a:lnTo>
                    <a:pt x="16383" y="77216"/>
                  </a:lnTo>
                  <a:lnTo>
                    <a:pt x="12319" y="73152"/>
                  </a:lnTo>
                  <a:lnTo>
                    <a:pt x="5207" y="64516"/>
                  </a:lnTo>
                  <a:lnTo>
                    <a:pt x="7493" y="57404"/>
                  </a:lnTo>
                  <a:lnTo>
                    <a:pt x="3048"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5499" y="73787"/>
                  </a:lnTo>
                  <a:lnTo>
                    <a:pt x="63246" y="69723"/>
                  </a:lnTo>
                  <a:lnTo>
                    <a:pt x="69723" y="69977"/>
                  </a:lnTo>
                  <a:lnTo>
                    <a:pt x="66294" y="66548"/>
                  </a:lnTo>
                  <a:lnTo>
                    <a:pt x="71882" y="59817"/>
                  </a:lnTo>
                  <a:lnTo>
                    <a:pt x="73533" y="55753"/>
                  </a:lnTo>
                  <a:lnTo>
                    <a:pt x="76073" y="47371"/>
                  </a:lnTo>
                  <a:close/>
                </a:path>
              </a:pathLst>
            </a:custGeom>
            <a:solidFill>
              <a:srgbClr val="1CADE4"/>
            </a:solidFill>
          </p:spPr>
        </p:sp>
      </p:grpSp>
      <p:grpSp>
        <p:nvGrpSpPr>
          <p:cNvPr name="Group 31" id="31"/>
          <p:cNvGrpSpPr>
            <a:grpSpLocks noChangeAspect="true"/>
          </p:cNvGrpSpPr>
          <p:nvPr/>
        </p:nvGrpSpPr>
        <p:grpSpPr>
          <a:xfrm rot="0">
            <a:off x="1349254" y="4601537"/>
            <a:ext cx="85725" cy="85725"/>
            <a:chOff x="0" y="0"/>
            <a:chExt cx="85725" cy="85725"/>
          </a:xfrm>
        </p:grpSpPr>
        <p:sp>
          <p:nvSpPr>
            <p:cNvPr name="Freeform 32" id="32"/>
            <p:cNvSpPr/>
            <p:nvPr/>
          </p:nvSpPr>
          <p:spPr>
            <a:xfrm flipH="false" flipV="false" rot="0">
              <a:off x="0" y="0"/>
              <a:ext cx="85852" cy="85852"/>
            </a:xfrm>
            <a:custGeom>
              <a:avLst/>
              <a:gdLst/>
              <a:ahLst/>
              <a:cxnLst/>
              <a:rect r="r" b="b" t="t" l="l"/>
              <a:pathLst>
                <a:path h="85852" w="85852">
                  <a:moveTo>
                    <a:pt x="85725" y="42926"/>
                  </a:moveTo>
                  <a:lnTo>
                    <a:pt x="84582" y="54102"/>
                  </a:lnTo>
                  <a:lnTo>
                    <a:pt x="77978" y="57531"/>
                  </a:lnTo>
                  <a:lnTo>
                    <a:pt x="82423" y="59309"/>
                  </a:lnTo>
                  <a:lnTo>
                    <a:pt x="77089" y="69215"/>
                  </a:lnTo>
                  <a:lnTo>
                    <a:pt x="73025" y="73279"/>
                  </a:lnTo>
                  <a:lnTo>
                    <a:pt x="64389" y="80391"/>
                  </a:lnTo>
                  <a:lnTo>
                    <a:pt x="59182" y="82550"/>
                  </a:lnTo>
                  <a:lnTo>
                    <a:pt x="48514" y="85852"/>
                  </a:lnTo>
                  <a:lnTo>
                    <a:pt x="42799" y="85852"/>
                  </a:lnTo>
                  <a:lnTo>
                    <a:pt x="31623" y="84709"/>
                  </a:lnTo>
                  <a:lnTo>
                    <a:pt x="28194" y="78105"/>
                  </a:lnTo>
                  <a:lnTo>
                    <a:pt x="26416" y="82550"/>
                  </a:lnTo>
                  <a:lnTo>
                    <a:pt x="16510" y="77216"/>
                  </a:lnTo>
                  <a:lnTo>
                    <a:pt x="12446" y="73152"/>
                  </a:lnTo>
                  <a:lnTo>
                    <a:pt x="5334" y="64516"/>
                  </a:lnTo>
                  <a:lnTo>
                    <a:pt x="7620" y="57404"/>
                  </a:lnTo>
                  <a:lnTo>
                    <a:pt x="3175"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7531" y="7747"/>
                  </a:lnTo>
                  <a:lnTo>
                    <a:pt x="59309" y="3302"/>
                  </a:lnTo>
                  <a:lnTo>
                    <a:pt x="69215" y="8636"/>
                  </a:lnTo>
                  <a:lnTo>
                    <a:pt x="69850" y="16002"/>
                  </a:lnTo>
                  <a:lnTo>
                    <a:pt x="73279" y="12573"/>
                  </a:lnTo>
                  <a:lnTo>
                    <a:pt x="80391" y="21209"/>
                  </a:lnTo>
                  <a:lnTo>
                    <a:pt x="82550" y="26416"/>
                  </a:lnTo>
                  <a:lnTo>
                    <a:pt x="85852" y="37084"/>
                  </a:lnTo>
                  <a:lnTo>
                    <a:pt x="81026" y="42799"/>
                  </a:lnTo>
                  <a:lnTo>
                    <a:pt x="85852" y="42799"/>
                  </a:lnTo>
                  <a:moveTo>
                    <a:pt x="76200" y="42926"/>
                  </a:moveTo>
                  <a:lnTo>
                    <a:pt x="75311" y="34290"/>
                  </a:lnTo>
                  <a:lnTo>
                    <a:pt x="77978" y="28321"/>
                  </a:lnTo>
                  <a:lnTo>
                    <a:pt x="73533" y="30099"/>
                  </a:lnTo>
                  <a:lnTo>
                    <a:pt x="69469" y="22352"/>
                  </a:lnTo>
                  <a:lnTo>
                    <a:pt x="66294" y="19177"/>
                  </a:lnTo>
                  <a:lnTo>
                    <a:pt x="59563" y="13589"/>
                  </a:lnTo>
                  <a:lnTo>
                    <a:pt x="55626" y="12065"/>
                  </a:lnTo>
                  <a:lnTo>
                    <a:pt x="47244" y="9525"/>
                  </a:lnTo>
                  <a:lnTo>
                    <a:pt x="42926" y="9525"/>
                  </a:lnTo>
                  <a:lnTo>
                    <a:pt x="34163" y="10414"/>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7404" y="78105"/>
                  </a:lnTo>
                  <a:lnTo>
                    <a:pt x="55626" y="73660"/>
                  </a:lnTo>
                  <a:lnTo>
                    <a:pt x="63373" y="69596"/>
                  </a:lnTo>
                  <a:lnTo>
                    <a:pt x="69850" y="69850"/>
                  </a:lnTo>
                  <a:lnTo>
                    <a:pt x="66421" y="66421"/>
                  </a:lnTo>
                  <a:lnTo>
                    <a:pt x="72009" y="59690"/>
                  </a:lnTo>
                  <a:lnTo>
                    <a:pt x="73660" y="55626"/>
                  </a:lnTo>
                  <a:lnTo>
                    <a:pt x="76200" y="47244"/>
                  </a:lnTo>
                  <a:close/>
                </a:path>
              </a:pathLst>
            </a:custGeom>
            <a:solidFill>
              <a:srgbClr val="1CADE4"/>
            </a:solidFill>
          </p:spPr>
        </p:sp>
      </p:grpSp>
      <p:grpSp>
        <p:nvGrpSpPr>
          <p:cNvPr name="Group 33" id="33"/>
          <p:cNvGrpSpPr>
            <a:grpSpLocks noChangeAspect="true"/>
          </p:cNvGrpSpPr>
          <p:nvPr/>
        </p:nvGrpSpPr>
        <p:grpSpPr>
          <a:xfrm rot="0">
            <a:off x="1349254" y="4868237"/>
            <a:ext cx="85725" cy="85725"/>
            <a:chOff x="0" y="0"/>
            <a:chExt cx="85725" cy="85725"/>
          </a:xfrm>
        </p:grpSpPr>
        <p:sp>
          <p:nvSpPr>
            <p:cNvPr name="Freeform 34" id="34"/>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7277" y="78105"/>
                  </a:lnTo>
                  <a:lnTo>
                    <a:pt x="59055" y="82550"/>
                  </a:lnTo>
                  <a:lnTo>
                    <a:pt x="48387" y="85852"/>
                  </a:lnTo>
                  <a:lnTo>
                    <a:pt x="42672" y="85852"/>
                  </a:lnTo>
                  <a:lnTo>
                    <a:pt x="31496" y="84709"/>
                  </a:lnTo>
                  <a:lnTo>
                    <a:pt x="28067" y="78105"/>
                  </a:lnTo>
                  <a:lnTo>
                    <a:pt x="26289" y="82550"/>
                  </a:lnTo>
                  <a:lnTo>
                    <a:pt x="16383" y="77216"/>
                  </a:lnTo>
                  <a:lnTo>
                    <a:pt x="12319" y="73152"/>
                  </a:lnTo>
                  <a:lnTo>
                    <a:pt x="5207" y="64516"/>
                  </a:lnTo>
                  <a:lnTo>
                    <a:pt x="7493" y="57404"/>
                  </a:lnTo>
                  <a:lnTo>
                    <a:pt x="3048" y="59182"/>
                  </a:lnTo>
                  <a:lnTo>
                    <a:pt x="0" y="48514"/>
                  </a:lnTo>
                  <a:lnTo>
                    <a:pt x="4826" y="42926"/>
                  </a:lnTo>
                  <a:lnTo>
                    <a:pt x="0" y="42926"/>
                  </a:lnTo>
                  <a:lnTo>
                    <a:pt x="1143" y="31750"/>
                  </a:lnTo>
                  <a:lnTo>
                    <a:pt x="7620" y="28321"/>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9309" y="3302"/>
                  </a:lnTo>
                  <a:lnTo>
                    <a:pt x="69215" y="8636"/>
                  </a:lnTo>
                  <a:lnTo>
                    <a:pt x="69850" y="16002"/>
                  </a:lnTo>
                  <a:lnTo>
                    <a:pt x="73279" y="12573"/>
                  </a:lnTo>
                  <a:lnTo>
                    <a:pt x="80391" y="21209"/>
                  </a:lnTo>
                  <a:lnTo>
                    <a:pt x="82550" y="26416"/>
                  </a:lnTo>
                  <a:lnTo>
                    <a:pt x="85852" y="37084"/>
                  </a:lnTo>
                  <a:lnTo>
                    <a:pt x="81026" y="42799"/>
                  </a:lnTo>
                  <a:lnTo>
                    <a:pt x="85852" y="42799"/>
                  </a:lnTo>
                  <a:moveTo>
                    <a:pt x="76200" y="42926"/>
                  </a:moveTo>
                  <a:lnTo>
                    <a:pt x="75311" y="34290"/>
                  </a:lnTo>
                  <a:lnTo>
                    <a:pt x="77978" y="28321"/>
                  </a:lnTo>
                  <a:lnTo>
                    <a:pt x="73533" y="30099"/>
                  </a:lnTo>
                  <a:lnTo>
                    <a:pt x="69469" y="22352"/>
                  </a:lnTo>
                  <a:lnTo>
                    <a:pt x="66294" y="19177"/>
                  </a:lnTo>
                  <a:lnTo>
                    <a:pt x="59563" y="13589"/>
                  </a:lnTo>
                  <a:lnTo>
                    <a:pt x="57404" y="7620"/>
                  </a:lnTo>
                  <a:lnTo>
                    <a:pt x="55626" y="12065"/>
                  </a:lnTo>
                  <a:lnTo>
                    <a:pt x="47244" y="9525"/>
                  </a:lnTo>
                  <a:lnTo>
                    <a:pt x="42926" y="9525"/>
                  </a:lnTo>
                  <a:lnTo>
                    <a:pt x="34163" y="10414"/>
                  </a:lnTo>
                  <a:lnTo>
                    <a:pt x="30099" y="12065"/>
                  </a:lnTo>
                  <a:lnTo>
                    <a:pt x="22352" y="16129"/>
                  </a:lnTo>
                  <a:lnTo>
                    <a:pt x="19177" y="19304"/>
                  </a:lnTo>
                  <a:lnTo>
                    <a:pt x="13589" y="26035"/>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5499" y="73787"/>
                  </a:lnTo>
                  <a:lnTo>
                    <a:pt x="63246" y="69723"/>
                  </a:lnTo>
                  <a:lnTo>
                    <a:pt x="69723" y="69977"/>
                  </a:lnTo>
                  <a:lnTo>
                    <a:pt x="66294" y="66548"/>
                  </a:lnTo>
                  <a:lnTo>
                    <a:pt x="71882" y="59817"/>
                  </a:lnTo>
                  <a:lnTo>
                    <a:pt x="77978" y="57531"/>
                  </a:lnTo>
                  <a:lnTo>
                    <a:pt x="73533" y="55753"/>
                  </a:lnTo>
                  <a:lnTo>
                    <a:pt x="76073" y="47371"/>
                  </a:lnTo>
                  <a:close/>
                </a:path>
              </a:pathLst>
            </a:custGeom>
            <a:solidFill>
              <a:srgbClr val="1CADE4"/>
            </a:solidFill>
          </p:spPr>
        </p:sp>
      </p:grpSp>
      <p:grpSp>
        <p:nvGrpSpPr>
          <p:cNvPr name="Group 35" id="35"/>
          <p:cNvGrpSpPr>
            <a:grpSpLocks noChangeAspect="true"/>
          </p:cNvGrpSpPr>
          <p:nvPr/>
        </p:nvGrpSpPr>
        <p:grpSpPr>
          <a:xfrm rot="0">
            <a:off x="1349254" y="5430212"/>
            <a:ext cx="85725" cy="85725"/>
            <a:chOff x="0" y="0"/>
            <a:chExt cx="85725" cy="85725"/>
          </a:xfrm>
        </p:grpSpPr>
        <p:sp>
          <p:nvSpPr>
            <p:cNvPr name="Freeform 36" id="36"/>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9182" y="82550"/>
                  </a:lnTo>
                  <a:lnTo>
                    <a:pt x="48514" y="85852"/>
                  </a:lnTo>
                  <a:lnTo>
                    <a:pt x="42799" y="85852"/>
                  </a:lnTo>
                  <a:lnTo>
                    <a:pt x="31623" y="84709"/>
                  </a:lnTo>
                  <a:lnTo>
                    <a:pt x="28194" y="78105"/>
                  </a:lnTo>
                  <a:lnTo>
                    <a:pt x="26416" y="82550"/>
                  </a:lnTo>
                  <a:lnTo>
                    <a:pt x="16510" y="77216"/>
                  </a:lnTo>
                  <a:lnTo>
                    <a:pt x="12446" y="73152"/>
                  </a:lnTo>
                  <a:lnTo>
                    <a:pt x="5334" y="64516"/>
                  </a:lnTo>
                  <a:lnTo>
                    <a:pt x="7620" y="57404"/>
                  </a:lnTo>
                  <a:lnTo>
                    <a:pt x="3175"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9309" y="3302"/>
                  </a:lnTo>
                  <a:lnTo>
                    <a:pt x="69215" y="8636"/>
                  </a:lnTo>
                  <a:lnTo>
                    <a:pt x="69850" y="16002"/>
                  </a:lnTo>
                  <a:lnTo>
                    <a:pt x="73279" y="12573"/>
                  </a:lnTo>
                  <a:lnTo>
                    <a:pt x="80391" y="21209"/>
                  </a:lnTo>
                  <a:lnTo>
                    <a:pt x="82550" y="26416"/>
                  </a:lnTo>
                  <a:lnTo>
                    <a:pt x="85852" y="37084"/>
                  </a:lnTo>
                  <a:lnTo>
                    <a:pt x="81026" y="42799"/>
                  </a:lnTo>
                  <a:lnTo>
                    <a:pt x="85852" y="42799"/>
                  </a:lnTo>
                  <a:moveTo>
                    <a:pt x="76200" y="42926"/>
                  </a:moveTo>
                  <a:lnTo>
                    <a:pt x="75311" y="34290"/>
                  </a:lnTo>
                  <a:lnTo>
                    <a:pt x="77978" y="28321"/>
                  </a:lnTo>
                  <a:lnTo>
                    <a:pt x="73533" y="30099"/>
                  </a:lnTo>
                  <a:lnTo>
                    <a:pt x="69469" y="22352"/>
                  </a:lnTo>
                  <a:lnTo>
                    <a:pt x="66294" y="19177"/>
                  </a:lnTo>
                  <a:lnTo>
                    <a:pt x="59563" y="13589"/>
                  </a:lnTo>
                  <a:lnTo>
                    <a:pt x="57404" y="7620"/>
                  </a:lnTo>
                  <a:lnTo>
                    <a:pt x="55626" y="12065"/>
                  </a:lnTo>
                  <a:lnTo>
                    <a:pt x="47244" y="9525"/>
                  </a:lnTo>
                  <a:lnTo>
                    <a:pt x="42926" y="9525"/>
                  </a:lnTo>
                  <a:lnTo>
                    <a:pt x="34163" y="10414"/>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7404" y="78105"/>
                  </a:lnTo>
                  <a:lnTo>
                    <a:pt x="55626" y="73660"/>
                  </a:lnTo>
                  <a:lnTo>
                    <a:pt x="63373" y="69596"/>
                  </a:lnTo>
                  <a:lnTo>
                    <a:pt x="69850" y="69850"/>
                  </a:lnTo>
                  <a:lnTo>
                    <a:pt x="66421" y="66421"/>
                  </a:lnTo>
                  <a:lnTo>
                    <a:pt x="72009" y="59690"/>
                  </a:lnTo>
                  <a:lnTo>
                    <a:pt x="78105" y="57404"/>
                  </a:lnTo>
                  <a:lnTo>
                    <a:pt x="73660" y="55626"/>
                  </a:lnTo>
                  <a:lnTo>
                    <a:pt x="76200" y="47244"/>
                  </a:lnTo>
                  <a:close/>
                </a:path>
              </a:pathLst>
            </a:custGeom>
            <a:solidFill>
              <a:srgbClr val="1CADE4"/>
            </a:solidFill>
          </p:spPr>
        </p:sp>
      </p:grpSp>
      <p:grpSp>
        <p:nvGrpSpPr>
          <p:cNvPr name="Group 37" id="37"/>
          <p:cNvGrpSpPr>
            <a:grpSpLocks noChangeAspect="true"/>
          </p:cNvGrpSpPr>
          <p:nvPr/>
        </p:nvGrpSpPr>
        <p:grpSpPr>
          <a:xfrm rot="0">
            <a:off x="1349254" y="5696912"/>
            <a:ext cx="85725" cy="85725"/>
            <a:chOff x="0" y="0"/>
            <a:chExt cx="85725" cy="85725"/>
          </a:xfrm>
        </p:grpSpPr>
        <p:sp>
          <p:nvSpPr>
            <p:cNvPr name="Freeform 38" id="38"/>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9182" y="82550"/>
                  </a:lnTo>
                  <a:lnTo>
                    <a:pt x="48514" y="85852"/>
                  </a:lnTo>
                  <a:lnTo>
                    <a:pt x="42799" y="85852"/>
                  </a:lnTo>
                  <a:lnTo>
                    <a:pt x="31623" y="84709"/>
                  </a:lnTo>
                  <a:lnTo>
                    <a:pt x="28194" y="78105"/>
                  </a:lnTo>
                  <a:lnTo>
                    <a:pt x="26416" y="82550"/>
                  </a:lnTo>
                  <a:lnTo>
                    <a:pt x="16510" y="77216"/>
                  </a:lnTo>
                  <a:lnTo>
                    <a:pt x="12446" y="73152"/>
                  </a:lnTo>
                  <a:lnTo>
                    <a:pt x="5334" y="64516"/>
                  </a:lnTo>
                  <a:lnTo>
                    <a:pt x="7620" y="57404"/>
                  </a:lnTo>
                  <a:lnTo>
                    <a:pt x="3175"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7404" y="78105"/>
                  </a:lnTo>
                  <a:lnTo>
                    <a:pt x="55626" y="73660"/>
                  </a:lnTo>
                  <a:lnTo>
                    <a:pt x="63373" y="69596"/>
                  </a:lnTo>
                  <a:lnTo>
                    <a:pt x="69850" y="69850"/>
                  </a:lnTo>
                  <a:lnTo>
                    <a:pt x="66421" y="66421"/>
                  </a:lnTo>
                  <a:lnTo>
                    <a:pt x="72009" y="59690"/>
                  </a:lnTo>
                  <a:lnTo>
                    <a:pt x="78105" y="57404"/>
                  </a:lnTo>
                  <a:lnTo>
                    <a:pt x="73660" y="55626"/>
                  </a:lnTo>
                  <a:lnTo>
                    <a:pt x="76200" y="47244"/>
                  </a:lnTo>
                  <a:close/>
                </a:path>
              </a:pathLst>
            </a:custGeom>
            <a:solidFill>
              <a:srgbClr val="1CADE4"/>
            </a:solidFill>
          </p:spPr>
        </p:sp>
      </p:grpSp>
      <p:grpSp>
        <p:nvGrpSpPr>
          <p:cNvPr name="Group 39" id="39"/>
          <p:cNvGrpSpPr>
            <a:grpSpLocks noChangeAspect="true"/>
          </p:cNvGrpSpPr>
          <p:nvPr/>
        </p:nvGrpSpPr>
        <p:grpSpPr>
          <a:xfrm rot="0">
            <a:off x="1349254" y="6258887"/>
            <a:ext cx="85725" cy="85725"/>
            <a:chOff x="0" y="0"/>
            <a:chExt cx="85725" cy="85725"/>
          </a:xfrm>
        </p:grpSpPr>
        <p:sp>
          <p:nvSpPr>
            <p:cNvPr name="Freeform 40" id="40"/>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7277" y="78105"/>
                  </a:lnTo>
                  <a:lnTo>
                    <a:pt x="59055" y="82550"/>
                  </a:lnTo>
                  <a:lnTo>
                    <a:pt x="48387" y="85852"/>
                  </a:lnTo>
                  <a:lnTo>
                    <a:pt x="42672" y="85852"/>
                  </a:lnTo>
                  <a:lnTo>
                    <a:pt x="31496" y="84709"/>
                  </a:lnTo>
                  <a:lnTo>
                    <a:pt x="28067" y="78105"/>
                  </a:lnTo>
                  <a:lnTo>
                    <a:pt x="26289" y="82550"/>
                  </a:lnTo>
                  <a:lnTo>
                    <a:pt x="16383" y="77216"/>
                  </a:lnTo>
                  <a:lnTo>
                    <a:pt x="12319" y="73152"/>
                  </a:lnTo>
                  <a:lnTo>
                    <a:pt x="5207" y="64516"/>
                  </a:lnTo>
                  <a:lnTo>
                    <a:pt x="7493" y="57404"/>
                  </a:lnTo>
                  <a:lnTo>
                    <a:pt x="3048"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5499" y="73787"/>
                  </a:lnTo>
                  <a:lnTo>
                    <a:pt x="63246" y="69723"/>
                  </a:lnTo>
                  <a:lnTo>
                    <a:pt x="69723" y="69977"/>
                  </a:lnTo>
                  <a:lnTo>
                    <a:pt x="66294" y="66548"/>
                  </a:lnTo>
                  <a:lnTo>
                    <a:pt x="71882" y="59817"/>
                  </a:lnTo>
                  <a:lnTo>
                    <a:pt x="77978" y="57531"/>
                  </a:lnTo>
                  <a:lnTo>
                    <a:pt x="73533" y="55753"/>
                  </a:lnTo>
                  <a:lnTo>
                    <a:pt x="76073" y="47371"/>
                  </a:lnTo>
                  <a:close/>
                </a:path>
              </a:pathLst>
            </a:custGeom>
            <a:solidFill>
              <a:srgbClr val="1CADE4"/>
            </a:solidFill>
          </p:spPr>
        </p:sp>
      </p:grpSp>
      <p:grpSp>
        <p:nvGrpSpPr>
          <p:cNvPr name="Group 41" id="41"/>
          <p:cNvGrpSpPr>
            <a:grpSpLocks noChangeAspect="true"/>
          </p:cNvGrpSpPr>
          <p:nvPr/>
        </p:nvGrpSpPr>
        <p:grpSpPr>
          <a:xfrm rot="0">
            <a:off x="1349254" y="6525587"/>
            <a:ext cx="85725" cy="85725"/>
            <a:chOff x="0" y="0"/>
            <a:chExt cx="85725" cy="85725"/>
          </a:xfrm>
        </p:grpSpPr>
        <p:sp>
          <p:nvSpPr>
            <p:cNvPr name="Freeform 42" id="42"/>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9182" y="82550"/>
                  </a:lnTo>
                  <a:lnTo>
                    <a:pt x="48514" y="85852"/>
                  </a:lnTo>
                  <a:lnTo>
                    <a:pt x="42799" y="85852"/>
                  </a:lnTo>
                  <a:lnTo>
                    <a:pt x="31623" y="84709"/>
                  </a:lnTo>
                  <a:lnTo>
                    <a:pt x="28194" y="78105"/>
                  </a:lnTo>
                  <a:lnTo>
                    <a:pt x="26416" y="82550"/>
                  </a:lnTo>
                  <a:lnTo>
                    <a:pt x="16510" y="77216"/>
                  </a:lnTo>
                  <a:lnTo>
                    <a:pt x="12446" y="73152"/>
                  </a:lnTo>
                  <a:lnTo>
                    <a:pt x="5334" y="64516"/>
                  </a:lnTo>
                  <a:lnTo>
                    <a:pt x="7620" y="57404"/>
                  </a:lnTo>
                  <a:lnTo>
                    <a:pt x="3175"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9309" y="3302"/>
                  </a:lnTo>
                  <a:lnTo>
                    <a:pt x="69215" y="8636"/>
                  </a:lnTo>
                  <a:lnTo>
                    <a:pt x="69850" y="16002"/>
                  </a:lnTo>
                  <a:lnTo>
                    <a:pt x="73279" y="12573"/>
                  </a:lnTo>
                  <a:lnTo>
                    <a:pt x="80391" y="21209"/>
                  </a:lnTo>
                  <a:lnTo>
                    <a:pt x="82550" y="26416"/>
                  </a:lnTo>
                  <a:lnTo>
                    <a:pt x="85852" y="37084"/>
                  </a:lnTo>
                  <a:lnTo>
                    <a:pt x="81026" y="42799"/>
                  </a:lnTo>
                  <a:lnTo>
                    <a:pt x="85852" y="42799"/>
                  </a:lnTo>
                  <a:moveTo>
                    <a:pt x="76200" y="42926"/>
                  </a:moveTo>
                  <a:lnTo>
                    <a:pt x="75311" y="34290"/>
                  </a:lnTo>
                  <a:lnTo>
                    <a:pt x="77978" y="28321"/>
                  </a:lnTo>
                  <a:lnTo>
                    <a:pt x="73533" y="30099"/>
                  </a:lnTo>
                  <a:lnTo>
                    <a:pt x="69469" y="22352"/>
                  </a:lnTo>
                  <a:lnTo>
                    <a:pt x="66294" y="19177"/>
                  </a:lnTo>
                  <a:lnTo>
                    <a:pt x="59563" y="13589"/>
                  </a:lnTo>
                  <a:lnTo>
                    <a:pt x="57404" y="7620"/>
                  </a:lnTo>
                  <a:lnTo>
                    <a:pt x="55626" y="12065"/>
                  </a:lnTo>
                  <a:lnTo>
                    <a:pt x="47244" y="9525"/>
                  </a:lnTo>
                  <a:lnTo>
                    <a:pt x="42926" y="9525"/>
                  </a:lnTo>
                  <a:lnTo>
                    <a:pt x="34163" y="10414"/>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7404" y="78105"/>
                  </a:lnTo>
                  <a:lnTo>
                    <a:pt x="55626" y="73660"/>
                  </a:lnTo>
                  <a:lnTo>
                    <a:pt x="63373" y="69596"/>
                  </a:lnTo>
                  <a:lnTo>
                    <a:pt x="69850" y="69850"/>
                  </a:lnTo>
                  <a:lnTo>
                    <a:pt x="66421" y="66421"/>
                  </a:lnTo>
                  <a:lnTo>
                    <a:pt x="72009" y="59690"/>
                  </a:lnTo>
                  <a:lnTo>
                    <a:pt x="78105" y="57404"/>
                  </a:lnTo>
                  <a:lnTo>
                    <a:pt x="73660" y="55626"/>
                  </a:lnTo>
                  <a:lnTo>
                    <a:pt x="76200" y="47244"/>
                  </a:lnTo>
                  <a:close/>
                </a:path>
              </a:pathLst>
            </a:custGeom>
            <a:solidFill>
              <a:srgbClr val="1CADE4"/>
            </a:solidFill>
          </p:spPr>
        </p:sp>
      </p:grpSp>
      <p:sp>
        <p:nvSpPr>
          <p:cNvPr name="TextBox 43" id="43"/>
          <p:cNvSpPr txBox="true"/>
          <p:nvPr/>
        </p:nvSpPr>
        <p:spPr>
          <a:xfrm rot="0">
            <a:off x="963225" y="906418"/>
            <a:ext cx="6705381"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Proposed Solution</a:t>
            </a:r>
          </a:p>
        </p:txBody>
      </p:sp>
      <p:sp>
        <p:nvSpPr>
          <p:cNvPr name="TextBox 44" id="44"/>
          <p:cNvSpPr txBox="true"/>
          <p:nvPr/>
        </p:nvSpPr>
        <p:spPr>
          <a:xfrm rot="0">
            <a:off x="1079583" y="1982353"/>
            <a:ext cx="16425901" cy="4722495"/>
          </a:xfrm>
          <a:prstGeom prst="rect">
            <a:avLst/>
          </a:prstGeom>
        </p:spPr>
        <p:txBody>
          <a:bodyPr anchor="t" rtlCol="false" tIns="0" lIns="0" bIns="0" rIns="0">
            <a:spAutoFit/>
          </a:bodyPr>
          <a:lstStyle/>
          <a:p>
            <a:pPr algn="just">
              <a:lnSpc>
                <a:spcPts val="2192"/>
              </a:lnSpc>
            </a:pPr>
            <a:r>
              <a:rPr lang="en-US" sz="1800" spc="16">
                <a:solidFill>
                  <a:srgbClr val="404040"/>
                </a:solidFill>
                <a:latin typeface="TT Rounds Condensed Bold"/>
              </a:rPr>
              <a:t>The proposed system aims to address the challenge of predicting the required bike count at each hour to ensure a stable supply of rental bikes. This involves leveraging data analytics and machine learning techniques to forecast demand patterns accurately. The solution will consist of the following components:</a:t>
            </a:r>
          </a:p>
          <a:p>
            <a:pPr algn="l">
              <a:lnSpc>
                <a:spcPts val="2192"/>
              </a:lnSpc>
            </a:pPr>
            <a:r>
              <a:rPr lang="en-US" sz="1800" spc="16">
                <a:solidFill>
                  <a:srgbClr val="404040"/>
                </a:solidFill>
                <a:latin typeface="TT Rounds Condensed Bold"/>
              </a:rPr>
              <a:t>Data Collection:</a:t>
            </a:r>
          </a:p>
          <a:p>
            <a:pPr algn="l">
              <a:lnSpc>
                <a:spcPts val="2192"/>
              </a:lnSpc>
            </a:pPr>
            <a:r>
              <a:rPr lang="en-US" sz="1800" spc="16">
                <a:solidFill>
                  <a:srgbClr val="404040"/>
                </a:solidFill>
                <a:latin typeface="TT Rounds Condensed Bold"/>
              </a:rPr>
              <a:t>Gather historical data on bike rentals, including time, date, location, and other relevant factors.</a:t>
            </a:r>
          </a:p>
          <a:p>
            <a:pPr algn="l">
              <a:lnSpc>
                <a:spcPts val="2192"/>
              </a:lnSpc>
            </a:pPr>
            <a:r>
              <a:rPr lang="en-US" sz="1800" spc="16">
                <a:solidFill>
                  <a:srgbClr val="404040"/>
                </a:solidFill>
                <a:latin typeface="TT Rounds Condensed Bold"/>
              </a:rPr>
              <a:t>Utilize real-time data sources, such as weather conditions, events, and holidays, to enhance prediction accuracy.</a:t>
            </a:r>
          </a:p>
          <a:p>
            <a:pPr algn="l">
              <a:lnSpc>
                <a:spcPts val="2192"/>
              </a:lnSpc>
            </a:pPr>
            <a:r>
              <a:rPr lang="en-US" sz="1800" spc="16">
                <a:solidFill>
                  <a:srgbClr val="404040"/>
                </a:solidFill>
                <a:latin typeface="TT Rounds Condensed Bold"/>
              </a:rPr>
              <a:t>Data Preprocessing:</a:t>
            </a:r>
          </a:p>
          <a:p>
            <a:pPr algn="l">
              <a:lnSpc>
                <a:spcPts val="2192"/>
              </a:lnSpc>
            </a:pPr>
            <a:r>
              <a:rPr lang="en-US" sz="1800" spc="16">
                <a:solidFill>
                  <a:srgbClr val="404040"/>
                </a:solidFill>
                <a:latin typeface="TT Rounds Condensed Bold"/>
              </a:rPr>
              <a:t>Clean and preprocess the collected data to handle missing values, outliers, and inconsistencies.</a:t>
            </a:r>
          </a:p>
          <a:p>
            <a:pPr algn="l">
              <a:lnSpc>
                <a:spcPts val="2192"/>
              </a:lnSpc>
            </a:pPr>
            <a:r>
              <a:rPr lang="en-US" sz="1800" spc="16">
                <a:solidFill>
                  <a:srgbClr val="404040"/>
                </a:solidFill>
                <a:latin typeface="TT Rounds Condensed Bold"/>
              </a:rPr>
              <a:t>Feature engineering to extract relevant features from the data that might impact bike demand.</a:t>
            </a:r>
          </a:p>
          <a:p>
            <a:pPr algn="l">
              <a:lnSpc>
                <a:spcPts val="2192"/>
              </a:lnSpc>
            </a:pPr>
            <a:r>
              <a:rPr lang="en-US" sz="1800" spc="16">
                <a:solidFill>
                  <a:srgbClr val="404040"/>
                </a:solidFill>
                <a:latin typeface="TT Rounds Condensed Bold"/>
              </a:rPr>
              <a:t>Machine Learning Algorithm:</a:t>
            </a:r>
          </a:p>
          <a:p>
            <a:pPr algn="r">
              <a:lnSpc>
                <a:spcPts val="2192"/>
              </a:lnSpc>
            </a:pPr>
            <a:r>
              <a:rPr lang="en-US" sz="1800" spc="16">
                <a:solidFill>
                  <a:srgbClr val="404040"/>
                </a:solidFill>
                <a:latin typeface="TT Rounds Condensed Bold"/>
              </a:rPr>
              <a:t>Implement a machine learning algorithm, such as a time-series forecasting model (e.g., ARIMA, SARIMA, or LSTM), to predict bike counts based on historical patterns.</a:t>
            </a:r>
          </a:p>
          <a:p>
            <a:pPr algn="l">
              <a:lnSpc>
                <a:spcPts val="2192"/>
              </a:lnSpc>
            </a:pPr>
            <a:r>
              <a:rPr lang="en-US" sz="1800" spc="16">
                <a:solidFill>
                  <a:srgbClr val="404040"/>
                </a:solidFill>
                <a:latin typeface="TT Rounds Condensed Bold"/>
              </a:rPr>
              <a:t>Consider incorporating other factors like weather conditions, day of the week, and special events to improve prediction accuracy.</a:t>
            </a:r>
          </a:p>
          <a:p>
            <a:pPr algn="l">
              <a:lnSpc>
                <a:spcPts val="2192"/>
              </a:lnSpc>
            </a:pPr>
            <a:r>
              <a:rPr lang="en-US" sz="1800" spc="16">
                <a:solidFill>
                  <a:srgbClr val="404040"/>
                </a:solidFill>
                <a:latin typeface="TT Rounds Condensed Bold"/>
              </a:rPr>
              <a:t>Deployment:</a:t>
            </a:r>
          </a:p>
          <a:p>
            <a:pPr algn="l">
              <a:lnSpc>
                <a:spcPts val="2192"/>
              </a:lnSpc>
            </a:pPr>
            <a:r>
              <a:rPr lang="en-US" sz="1800" spc="16">
                <a:solidFill>
                  <a:srgbClr val="404040"/>
                </a:solidFill>
                <a:latin typeface="TT Rounds Condensed Bold"/>
              </a:rPr>
              <a:t>Develop a user-friendly interface or application that provides real-time predictions for bike counts at different hours.</a:t>
            </a:r>
          </a:p>
          <a:p>
            <a:pPr algn="l">
              <a:lnSpc>
                <a:spcPts val="2192"/>
              </a:lnSpc>
            </a:pPr>
            <a:r>
              <a:rPr lang="en-US" sz="1800" spc="16">
                <a:solidFill>
                  <a:srgbClr val="404040"/>
                </a:solidFill>
                <a:latin typeface="TT Rounds Condensed Bold"/>
              </a:rPr>
              <a:t>Deploy the solution on a scalable and reliable platform, considering factors like server infrastructure, response time, and user accessibility.</a:t>
            </a:r>
          </a:p>
          <a:p>
            <a:pPr algn="l">
              <a:lnSpc>
                <a:spcPts val="2192"/>
              </a:lnSpc>
            </a:pPr>
            <a:r>
              <a:rPr lang="en-US" sz="1800" spc="16">
                <a:solidFill>
                  <a:srgbClr val="404040"/>
                </a:solidFill>
                <a:latin typeface="TT Rounds Condensed Bold"/>
              </a:rPr>
              <a:t>Evaluation:</a:t>
            </a:r>
          </a:p>
          <a:p>
            <a:pPr algn="l">
              <a:lnSpc>
                <a:spcPts val="2192"/>
              </a:lnSpc>
            </a:pPr>
            <a:r>
              <a:rPr lang="en-US" sz="1800" spc="16">
                <a:solidFill>
                  <a:srgbClr val="404040"/>
                </a:solidFill>
                <a:latin typeface="TT Rounds Condensed Bold"/>
              </a:rPr>
              <a:t>Assess the model's performance using appropriate metrics such as Mean Absolute Error (MAE), Root Mean Squared Error (RMSE), or other relevant metrics.</a:t>
            </a:r>
          </a:p>
          <a:p>
            <a:pPr algn="l">
              <a:lnSpc>
                <a:spcPts val="2192"/>
              </a:lnSpc>
            </a:pPr>
            <a:r>
              <a:rPr lang="en-US" sz="1800" spc="16">
                <a:solidFill>
                  <a:srgbClr val="404040"/>
                </a:solidFill>
                <a:latin typeface="TT Rounds Condensed Bold"/>
              </a:rPr>
              <a:t>Fine-tune the model based on feedback and continuous monitoring of prediction accuracy.</a:t>
            </a:r>
          </a:p>
        </p:txBody>
      </p:sp>
      <p:sp>
        <p:nvSpPr>
          <p:cNvPr name="TextBox 45" id="45"/>
          <p:cNvSpPr txBox="true"/>
          <p:nvPr/>
        </p:nvSpPr>
        <p:spPr>
          <a:xfrm rot="0">
            <a:off x="1566396" y="6622399"/>
            <a:ext cx="667998" cy="326593"/>
          </a:xfrm>
          <a:prstGeom prst="rect">
            <a:avLst/>
          </a:prstGeom>
        </p:spPr>
        <p:txBody>
          <a:bodyPr anchor="t" rtlCol="false" tIns="0" lIns="0" bIns="0" rIns="0">
            <a:spAutoFit/>
          </a:bodyPr>
          <a:lstStyle/>
          <a:p>
            <a:pPr algn="l">
              <a:lnSpc>
                <a:spcPts val="2520"/>
              </a:lnSpc>
            </a:pPr>
            <a:r>
              <a:rPr lang="en-US" sz="1800">
                <a:solidFill>
                  <a:srgbClr val="404040"/>
                </a:solidFill>
                <a:latin typeface="Zen Maru Gothic"/>
              </a:rPr>
              <a:t>Result: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125150" y="3044981"/>
            <a:ext cx="133350" cy="133350"/>
            <a:chOff x="0" y="0"/>
            <a:chExt cx="133350" cy="133350"/>
          </a:xfrm>
        </p:grpSpPr>
        <p:sp>
          <p:nvSpPr>
            <p:cNvPr name="Freeform 10" id="10"/>
            <p:cNvSpPr/>
            <p:nvPr/>
          </p:nvSpPr>
          <p:spPr>
            <a:xfrm flipH="false" flipV="false" rot="0">
              <a:off x="0" y="0"/>
              <a:ext cx="133350" cy="133350"/>
            </a:xfrm>
            <a:custGeom>
              <a:avLst/>
              <a:gdLst/>
              <a:ahLst/>
              <a:cxnLst/>
              <a:rect r="r" b="b" t="t" l="l"/>
              <a:pathLst>
                <a:path h="133350" w="133350">
                  <a:moveTo>
                    <a:pt x="133350" y="66675"/>
                  </a:moveTo>
                  <a:lnTo>
                    <a:pt x="132969" y="75438"/>
                  </a:lnTo>
                  <a:cubicBezTo>
                    <a:pt x="131318" y="84074"/>
                    <a:pt x="130048" y="88138"/>
                    <a:pt x="128270" y="92202"/>
                  </a:cubicBezTo>
                  <a:lnTo>
                    <a:pt x="124587" y="100076"/>
                  </a:lnTo>
                  <a:cubicBezTo>
                    <a:pt x="119761" y="107315"/>
                    <a:pt x="116967" y="110744"/>
                    <a:pt x="113919" y="113792"/>
                  </a:cubicBezTo>
                  <a:lnTo>
                    <a:pt x="107442" y="119634"/>
                  </a:lnTo>
                  <a:cubicBezTo>
                    <a:pt x="100203" y="124460"/>
                    <a:pt x="96266" y="126492"/>
                    <a:pt x="92329" y="128270"/>
                  </a:cubicBezTo>
                  <a:lnTo>
                    <a:pt x="84074" y="131191"/>
                  </a:lnTo>
                  <a:cubicBezTo>
                    <a:pt x="75438" y="132842"/>
                    <a:pt x="71120" y="133350"/>
                    <a:pt x="66802" y="133350"/>
                  </a:cubicBezTo>
                  <a:lnTo>
                    <a:pt x="58039" y="132969"/>
                  </a:lnTo>
                  <a:cubicBezTo>
                    <a:pt x="49403" y="131318"/>
                    <a:pt x="45339" y="130048"/>
                    <a:pt x="41275" y="128270"/>
                  </a:cubicBezTo>
                  <a:lnTo>
                    <a:pt x="33401" y="124587"/>
                  </a:lnTo>
                  <a:cubicBezTo>
                    <a:pt x="26162" y="119761"/>
                    <a:pt x="22733" y="116967"/>
                    <a:pt x="19685" y="113919"/>
                  </a:cubicBezTo>
                  <a:lnTo>
                    <a:pt x="13843" y="107442"/>
                  </a:lnTo>
                  <a:cubicBezTo>
                    <a:pt x="8763" y="100076"/>
                    <a:pt x="6731" y="96266"/>
                    <a:pt x="5080" y="92202"/>
                  </a:cubicBezTo>
                  <a:lnTo>
                    <a:pt x="2159" y="83947"/>
                  </a:lnTo>
                  <a:cubicBezTo>
                    <a:pt x="381" y="75438"/>
                    <a:pt x="0" y="70993"/>
                    <a:pt x="0" y="66675"/>
                  </a:cubicBezTo>
                  <a:lnTo>
                    <a:pt x="381" y="57912"/>
                  </a:lnTo>
                  <a:cubicBezTo>
                    <a:pt x="2032" y="49276"/>
                    <a:pt x="3302" y="45212"/>
                    <a:pt x="5080" y="41148"/>
                  </a:cubicBezTo>
                  <a:lnTo>
                    <a:pt x="8763" y="33274"/>
                  </a:lnTo>
                  <a:cubicBezTo>
                    <a:pt x="13589" y="26035"/>
                    <a:pt x="16383" y="22606"/>
                    <a:pt x="19431" y="19558"/>
                  </a:cubicBezTo>
                  <a:lnTo>
                    <a:pt x="25908" y="13716"/>
                  </a:lnTo>
                  <a:cubicBezTo>
                    <a:pt x="33274" y="8763"/>
                    <a:pt x="37084" y="6731"/>
                    <a:pt x="41148" y="5080"/>
                  </a:cubicBezTo>
                  <a:lnTo>
                    <a:pt x="49403" y="2159"/>
                  </a:lnTo>
                  <a:cubicBezTo>
                    <a:pt x="57912" y="381"/>
                    <a:pt x="62357" y="0"/>
                    <a:pt x="66675" y="0"/>
                  </a:cubicBezTo>
                  <a:lnTo>
                    <a:pt x="75438" y="381"/>
                  </a:lnTo>
                  <a:cubicBezTo>
                    <a:pt x="84074" y="2032"/>
                    <a:pt x="88138" y="3302"/>
                    <a:pt x="92202" y="5080"/>
                  </a:cubicBezTo>
                  <a:lnTo>
                    <a:pt x="100076" y="8763"/>
                  </a:lnTo>
                  <a:cubicBezTo>
                    <a:pt x="107315" y="13589"/>
                    <a:pt x="110744" y="16383"/>
                    <a:pt x="113792" y="19431"/>
                  </a:cubicBezTo>
                  <a:lnTo>
                    <a:pt x="119634" y="25908"/>
                  </a:lnTo>
                  <a:cubicBezTo>
                    <a:pt x="124460" y="33147"/>
                    <a:pt x="126492" y="37084"/>
                    <a:pt x="128270" y="41021"/>
                  </a:cubicBezTo>
                  <a:lnTo>
                    <a:pt x="131191" y="49276"/>
                  </a:lnTo>
                  <a:cubicBezTo>
                    <a:pt x="132842" y="57912"/>
                    <a:pt x="133350" y="62230"/>
                    <a:pt x="133350" y="66548"/>
                  </a:cubicBezTo>
                  <a:close/>
                </a:path>
              </a:pathLst>
            </a:custGeom>
            <a:solidFill>
              <a:srgbClr val="1CADE4"/>
            </a:solidFill>
          </p:spPr>
        </p:sp>
      </p:grpSp>
      <p:grpSp>
        <p:nvGrpSpPr>
          <p:cNvPr name="Group 11" id="11"/>
          <p:cNvGrpSpPr>
            <a:grpSpLocks noChangeAspect="true"/>
          </p:cNvGrpSpPr>
          <p:nvPr/>
        </p:nvGrpSpPr>
        <p:grpSpPr>
          <a:xfrm rot="0">
            <a:off x="1125150" y="3492656"/>
            <a:ext cx="133350" cy="133350"/>
            <a:chOff x="0" y="0"/>
            <a:chExt cx="133350" cy="133350"/>
          </a:xfrm>
        </p:grpSpPr>
        <p:sp>
          <p:nvSpPr>
            <p:cNvPr name="Freeform 12" id="12"/>
            <p:cNvSpPr/>
            <p:nvPr/>
          </p:nvSpPr>
          <p:spPr>
            <a:xfrm flipH="false" flipV="false" rot="0">
              <a:off x="0" y="0"/>
              <a:ext cx="133350" cy="133350"/>
            </a:xfrm>
            <a:custGeom>
              <a:avLst/>
              <a:gdLst/>
              <a:ahLst/>
              <a:cxnLst/>
              <a:rect r="r" b="b" t="t" l="l"/>
              <a:pathLst>
                <a:path h="133350" w="133350">
                  <a:moveTo>
                    <a:pt x="133350" y="66675"/>
                  </a:moveTo>
                  <a:lnTo>
                    <a:pt x="132969" y="75438"/>
                  </a:lnTo>
                  <a:cubicBezTo>
                    <a:pt x="131318" y="84074"/>
                    <a:pt x="130048" y="88138"/>
                    <a:pt x="128270" y="92202"/>
                  </a:cubicBezTo>
                  <a:lnTo>
                    <a:pt x="124587" y="100076"/>
                  </a:lnTo>
                  <a:cubicBezTo>
                    <a:pt x="119761" y="107315"/>
                    <a:pt x="116967" y="110744"/>
                    <a:pt x="113919" y="113792"/>
                  </a:cubicBezTo>
                  <a:lnTo>
                    <a:pt x="107442" y="119634"/>
                  </a:lnTo>
                  <a:cubicBezTo>
                    <a:pt x="100203" y="124460"/>
                    <a:pt x="96266" y="126492"/>
                    <a:pt x="92329" y="128270"/>
                  </a:cubicBezTo>
                  <a:lnTo>
                    <a:pt x="84074" y="131191"/>
                  </a:lnTo>
                  <a:cubicBezTo>
                    <a:pt x="75438" y="132842"/>
                    <a:pt x="71120" y="133350"/>
                    <a:pt x="66802" y="133350"/>
                  </a:cubicBezTo>
                  <a:lnTo>
                    <a:pt x="58039" y="132969"/>
                  </a:lnTo>
                  <a:cubicBezTo>
                    <a:pt x="49403" y="131318"/>
                    <a:pt x="45339" y="130048"/>
                    <a:pt x="41275" y="128270"/>
                  </a:cubicBezTo>
                  <a:lnTo>
                    <a:pt x="33401" y="124587"/>
                  </a:lnTo>
                  <a:cubicBezTo>
                    <a:pt x="26162" y="119761"/>
                    <a:pt x="22733" y="116967"/>
                    <a:pt x="19685" y="113919"/>
                  </a:cubicBezTo>
                  <a:lnTo>
                    <a:pt x="13843" y="107442"/>
                  </a:lnTo>
                  <a:cubicBezTo>
                    <a:pt x="8763" y="100076"/>
                    <a:pt x="6731" y="96266"/>
                    <a:pt x="5080" y="92202"/>
                  </a:cubicBezTo>
                  <a:lnTo>
                    <a:pt x="2159" y="83947"/>
                  </a:lnTo>
                  <a:cubicBezTo>
                    <a:pt x="381" y="75438"/>
                    <a:pt x="0" y="70993"/>
                    <a:pt x="0" y="66675"/>
                  </a:cubicBezTo>
                  <a:lnTo>
                    <a:pt x="381" y="57912"/>
                  </a:lnTo>
                  <a:cubicBezTo>
                    <a:pt x="2032" y="49276"/>
                    <a:pt x="3302" y="45212"/>
                    <a:pt x="5080" y="41148"/>
                  </a:cubicBezTo>
                  <a:lnTo>
                    <a:pt x="8763" y="33274"/>
                  </a:lnTo>
                  <a:cubicBezTo>
                    <a:pt x="13589" y="26035"/>
                    <a:pt x="16383" y="22606"/>
                    <a:pt x="19431" y="19558"/>
                  </a:cubicBezTo>
                  <a:lnTo>
                    <a:pt x="25908" y="13716"/>
                  </a:lnTo>
                  <a:cubicBezTo>
                    <a:pt x="33274" y="8763"/>
                    <a:pt x="37084" y="6731"/>
                    <a:pt x="41148" y="5080"/>
                  </a:cubicBezTo>
                  <a:lnTo>
                    <a:pt x="49403" y="2159"/>
                  </a:lnTo>
                  <a:cubicBezTo>
                    <a:pt x="57912" y="381"/>
                    <a:pt x="62357" y="0"/>
                    <a:pt x="66675" y="0"/>
                  </a:cubicBezTo>
                  <a:lnTo>
                    <a:pt x="75438" y="381"/>
                  </a:lnTo>
                  <a:cubicBezTo>
                    <a:pt x="84074" y="2032"/>
                    <a:pt x="88138" y="3302"/>
                    <a:pt x="92202" y="5080"/>
                  </a:cubicBezTo>
                  <a:lnTo>
                    <a:pt x="100076" y="8763"/>
                  </a:lnTo>
                  <a:cubicBezTo>
                    <a:pt x="107315" y="13589"/>
                    <a:pt x="110744" y="16383"/>
                    <a:pt x="113792" y="19431"/>
                  </a:cubicBezTo>
                  <a:lnTo>
                    <a:pt x="119634" y="25908"/>
                  </a:lnTo>
                  <a:cubicBezTo>
                    <a:pt x="124460" y="33147"/>
                    <a:pt x="126492" y="37084"/>
                    <a:pt x="128270" y="41021"/>
                  </a:cubicBezTo>
                  <a:lnTo>
                    <a:pt x="131191" y="49276"/>
                  </a:lnTo>
                  <a:cubicBezTo>
                    <a:pt x="132842" y="57912"/>
                    <a:pt x="133350" y="62230"/>
                    <a:pt x="133350" y="66548"/>
                  </a:cubicBezTo>
                  <a:close/>
                </a:path>
              </a:pathLst>
            </a:custGeom>
            <a:solidFill>
              <a:srgbClr val="1CADE4"/>
            </a:solidFill>
          </p:spPr>
        </p:sp>
      </p:grpSp>
      <p:sp>
        <p:nvSpPr>
          <p:cNvPr name="TextBox 13" id="13"/>
          <p:cNvSpPr txBox="true"/>
          <p:nvPr/>
        </p:nvSpPr>
        <p:spPr>
          <a:xfrm rot="0">
            <a:off x="963225" y="847039"/>
            <a:ext cx="6622418"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System  Approach</a:t>
            </a:r>
          </a:p>
        </p:txBody>
      </p:sp>
      <p:sp>
        <p:nvSpPr>
          <p:cNvPr name="TextBox 14" id="14"/>
          <p:cNvSpPr txBox="true"/>
          <p:nvPr/>
        </p:nvSpPr>
        <p:spPr>
          <a:xfrm rot="0">
            <a:off x="963225" y="1915163"/>
            <a:ext cx="14549504" cy="1804340"/>
          </a:xfrm>
          <a:prstGeom prst="rect">
            <a:avLst/>
          </a:prstGeom>
        </p:spPr>
        <p:txBody>
          <a:bodyPr anchor="t" rtlCol="false" tIns="0" lIns="0" bIns="0" rIns="0">
            <a:spAutoFit/>
          </a:bodyPr>
          <a:lstStyle/>
          <a:p>
            <a:pPr algn="just">
              <a:lnSpc>
                <a:spcPts val="3526"/>
              </a:lnSpc>
            </a:pPr>
            <a:r>
              <a:rPr lang="en-US" sz="2700">
                <a:solidFill>
                  <a:srgbClr val="0F0F0F"/>
                </a:solidFill>
                <a:latin typeface="Zen Maru Gothic Bold"/>
              </a:rPr>
              <a:t>The "System Approach" section outlines the overall strategy and methodology for developing and implementing the rental bike prediction system. Here's a suggested structure for this section:</a:t>
            </a:r>
          </a:p>
          <a:p>
            <a:pPr algn="l">
              <a:lnSpc>
                <a:spcPts val="3526"/>
              </a:lnSpc>
            </a:pPr>
            <a:r>
              <a:rPr lang="en-US" sz="2700">
                <a:solidFill>
                  <a:srgbClr val="0F0F0F"/>
                </a:solidFill>
                <a:latin typeface="Zen Maru Gothic Bold"/>
              </a:rPr>
              <a:t>System requirements</a:t>
            </a:r>
          </a:p>
          <a:p>
            <a:pPr algn="l">
              <a:lnSpc>
                <a:spcPts val="3526"/>
              </a:lnSpc>
            </a:pPr>
            <a:r>
              <a:rPr lang="en-US" sz="2700">
                <a:solidFill>
                  <a:srgbClr val="0F0F0F"/>
                </a:solidFill>
                <a:latin typeface="Zen Maru Gothic Bold"/>
              </a:rPr>
              <a:t>Library required to build the model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087050" y="2116112"/>
            <a:ext cx="95250" cy="95250"/>
            <a:chOff x="0" y="0"/>
            <a:chExt cx="95250" cy="95250"/>
          </a:xfrm>
        </p:grpSpPr>
        <p:sp>
          <p:nvSpPr>
            <p:cNvPr name="Freeform 10" id="10"/>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1" id="11"/>
          <p:cNvGrpSpPr>
            <a:grpSpLocks noChangeAspect="true"/>
          </p:cNvGrpSpPr>
          <p:nvPr/>
        </p:nvGrpSpPr>
        <p:grpSpPr>
          <a:xfrm rot="0">
            <a:off x="1087050" y="2801912"/>
            <a:ext cx="95250" cy="95250"/>
            <a:chOff x="0" y="0"/>
            <a:chExt cx="95250" cy="95250"/>
          </a:xfrm>
        </p:grpSpPr>
        <p:sp>
          <p:nvSpPr>
            <p:cNvPr name="Freeform 12" id="12"/>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3" id="13"/>
          <p:cNvGrpSpPr>
            <a:grpSpLocks noChangeAspect="true"/>
          </p:cNvGrpSpPr>
          <p:nvPr/>
        </p:nvGrpSpPr>
        <p:grpSpPr>
          <a:xfrm rot="0">
            <a:off x="1087050" y="3773462"/>
            <a:ext cx="95250" cy="95250"/>
            <a:chOff x="0" y="0"/>
            <a:chExt cx="95250" cy="95250"/>
          </a:xfrm>
        </p:grpSpPr>
        <p:sp>
          <p:nvSpPr>
            <p:cNvPr name="Freeform 14" id="14"/>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5" id="15"/>
          <p:cNvGrpSpPr>
            <a:grpSpLocks noChangeAspect="true"/>
          </p:cNvGrpSpPr>
          <p:nvPr/>
        </p:nvGrpSpPr>
        <p:grpSpPr>
          <a:xfrm rot="0">
            <a:off x="1087050" y="4745012"/>
            <a:ext cx="95250" cy="95250"/>
            <a:chOff x="0" y="0"/>
            <a:chExt cx="95250" cy="95250"/>
          </a:xfrm>
        </p:grpSpPr>
        <p:sp>
          <p:nvSpPr>
            <p:cNvPr name="Freeform 16" id="16"/>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7" id="17"/>
          <p:cNvGrpSpPr>
            <a:grpSpLocks noChangeAspect="true"/>
          </p:cNvGrpSpPr>
          <p:nvPr/>
        </p:nvGrpSpPr>
        <p:grpSpPr>
          <a:xfrm rot="0">
            <a:off x="1087050" y="5716562"/>
            <a:ext cx="95250" cy="95250"/>
            <a:chOff x="0" y="0"/>
            <a:chExt cx="95250" cy="95250"/>
          </a:xfrm>
        </p:grpSpPr>
        <p:sp>
          <p:nvSpPr>
            <p:cNvPr name="Freeform 18" id="18"/>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9" id="19"/>
          <p:cNvGrpSpPr>
            <a:grpSpLocks noChangeAspect="true"/>
          </p:cNvGrpSpPr>
          <p:nvPr/>
        </p:nvGrpSpPr>
        <p:grpSpPr>
          <a:xfrm rot="0">
            <a:off x="1568063" y="4092550"/>
            <a:ext cx="104775" cy="104775"/>
            <a:chOff x="0" y="0"/>
            <a:chExt cx="104775" cy="104775"/>
          </a:xfrm>
        </p:grpSpPr>
        <p:sp>
          <p:nvSpPr>
            <p:cNvPr name="Freeform 20" id="20"/>
            <p:cNvSpPr/>
            <p:nvPr/>
          </p:nvSpPr>
          <p:spPr>
            <a:xfrm flipH="false" flipV="false" rot="0">
              <a:off x="0" y="0"/>
              <a:ext cx="104775" cy="104775"/>
            </a:xfrm>
            <a:custGeom>
              <a:avLst/>
              <a:gdLst/>
              <a:ahLst/>
              <a:cxnLst/>
              <a:rect r="r" b="b" t="t" l="l"/>
              <a:pathLst>
                <a:path h="104775" w="104775">
                  <a:moveTo>
                    <a:pt x="104775" y="52451"/>
                  </a:moveTo>
                  <a:lnTo>
                    <a:pt x="103505" y="66040"/>
                  </a:lnTo>
                  <a:lnTo>
                    <a:pt x="100838" y="72390"/>
                  </a:lnTo>
                  <a:cubicBezTo>
                    <a:pt x="98171" y="78740"/>
                    <a:pt x="94361" y="84455"/>
                    <a:pt x="89535" y="89408"/>
                  </a:cubicBezTo>
                  <a:lnTo>
                    <a:pt x="89535" y="89408"/>
                  </a:lnTo>
                  <a:lnTo>
                    <a:pt x="78994" y="98171"/>
                  </a:lnTo>
                  <a:lnTo>
                    <a:pt x="70739" y="96393"/>
                  </a:lnTo>
                  <a:lnTo>
                    <a:pt x="72517" y="100838"/>
                  </a:lnTo>
                  <a:lnTo>
                    <a:pt x="59436" y="104775"/>
                  </a:lnTo>
                  <a:lnTo>
                    <a:pt x="52451" y="99949"/>
                  </a:lnTo>
                  <a:lnTo>
                    <a:pt x="52451" y="104775"/>
                  </a:lnTo>
                  <a:lnTo>
                    <a:pt x="38862" y="103505"/>
                  </a:lnTo>
                  <a:lnTo>
                    <a:pt x="32512" y="100838"/>
                  </a:lnTo>
                  <a:cubicBezTo>
                    <a:pt x="26162" y="98171"/>
                    <a:pt x="20447" y="94361"/>
                    <a:pt x="15494" y="89535"/>
                  </a:cubicBezTo>
                  <a:lnTo>
                    <a:pt x="15494" y="89535"/>
                  </a:lnTo>
                  <a:lnTo>
                    <a:pt x="6731" y="78994"/>
                  </a:lnTo>
                  <a:lnTo>
                    <a:pt x="4064" y="72644"/>
                  </a:lnTo>
                  <a:cubicBezTo>
                    <a:pt x="1270" y="66040"/>
                    <a:pt x="0" y="59309"/>
                    <a:pt x="0" y="52324"/>
                  </a:cubicBezTo>
                  <a:lnTo>
                    <a:pt x="4826" y="52324"/>
                  </a:lnTo>
                  <a:lnTo>
                    <a:pt x="0" y="52324"/>
                  </a:lnTo>
                  <a:lnTo>
                    <a:pt x="1270" y="38735"/>
                  </a:lnTo>
                  <a:lnTo>
                    <a:pt x="8382" y="34163"/>
                  </a:lnTo>
                  <a:lnTo>
                    <a:pt x="3937" y="32385"/>
                  </a:lnTo>
                  <a:lnTo>
                    <a:pt x="10414" y="20193"/>
                  </a:lnTo>
                  <a:lnTo>
                    <a:pt x="18669" y="18669"/>
                  </a:lnTo>
                  <a:lnTo>
                    <a:pt x="15240" y="15240"/>
                  </a:lnTo>
                  <a:lnTo>
                    <a:pt x="25781" y="6477"/>
                  </a:lnTo>
                  <a:lnTo>
                    <a:pt x="32131" y="3810"/>
                  </a:lnTo>
                  <a:cubicBezTo>
                    <a:pt x="38735" y="1270"/>
                    <a:pt x="45466" y="0"/>
                    <a:pt x="52451" y="0"/>
                  </a:cubicBezTo>
                  <a:lnTo>
                    <a:pt x="52451" y="4826"/>
                  </a:lnTo>
                  <a:lnTo>
                    <a:pt x="52451" y="0"/>
                  </a:lnTo>
                  <a:lnTo>
                    <a:pt x="66040" y="1270"/>
                  </a:lnTo>
                  <a:lnTo>
                    <a:pt x="72390" y="3937"/>
                  </a:lnTo>
                  <a:cubicBezTo>
                    <a:pt x="78740" y="6604"/>
                    <a:pt x="84455" y="10414"/>
                    <a:pt x="89408" y="15240"/>
                  </a:cubicBezTo>
                  <a:lnTo>
                    <a:pt x="85979" y="18669"/>
                  </a:lnTo>
                  <a:lnTo>
                    <a:pt x="89408" y="15240"/>
                  </a:lnTo>
                  <a:lnTo>
                    <a:pt x="98171" y="25781"/>
                  </a:lnTo>
                  <a:lnTo>
                    <a:pt x="100838" y="32131"/>
                  </a:lnTo>
                  <a:cubicBezTo>
                    <a:pt x="103505" y="38481"/>
                    <a:pt x="104775" y="45212"/>
                    <a:pt x="104775" y="52197"/>
                  </a:cubicBezTo>
                  <a:lnTo>
                    <a:pt x="104775" y="52197"/>
                  </a:lnTo>
                  <a:lnTo>
                    <a:pt x="104775" y="52197"/>
                  </a:lnTo>
                  <a:moveTo>
                    <a:pt x="95250" y="52197"/>
                  </a:moveTo>
                  <a:lnTo>
                    <a:pt x="99949" y="52197"/>
                  </a:lnTo>
                  <a:lnTo>
                    <a:pt x="95250" y="52197"/>
                  </a:lnTo>
                  <a:lnTo>
                    <a:pt x="94107" y="41021"/>
                  </a:lnTo>
                  <a:lnTo>
                    <a:pt x="96393" y="33909"/>
                  </a:lnTo>
                  <a:lnTo>
                    <a:pt x="91948" y="35687"/>
                  </a:lnTo>
                  <a:lnTo>
                    <a:pt x="86741" y="25781"/>
                  </a:lnTo>
                  <a:lnTo>
                    <a:pt x="82677" y="21717"/>
                  </a:lnTo>
                  <a:lnTo>
                    <a:pt x="74041" y="14605"/>
                  </a:lnTo>
                  <a:lnTo>
                    <a:pt x="70612" y="8382"/>
                  </a:lnTo>
                  <a:lnTo>
                    <a:pt x="68834" y="12827"/>
                  </a:lnTo>
                  <a:lnTo>
                    <a:pt x="58039" y="9525"/>
                  </a:lnTo>
                  <a:lnTo>
                    <a:pt x="52451" y="9525"/>
                  </a:lnTo>
                  <a:lnTo>
                    <a:pt x="41275" y="10668"/>
                  </a:lnTo>
                  <a:lnTo>
                    <a:pt x="34163" y="8382"/>
                  </a:lnTo>
                  <a:lnTo>
                    <a:pt x="35941" y="12827"/>
                  </a:lnTo>
                  <a:lnTo>
                    <a:pt x="26035" y="18034"/>
                  </a:lnTo>
                  <a:lnTo>
                    <a:pt x="21971" y="22098"/>
                  </a:lnTo>
                  <a:lnTo>
                    <a:pt x="14859" y="30734"/>
                  </a:lnTo>
                  <a:lnTo>
                    <a:pt x="12700" y="35941"/>
                  </a:lnTo>
                  <a:lnTo>
                    <a:pt x="9398" y="46609"/>
                  </a:lnTo>
                  <a:lnTo>
                    <a:pt x="9398" y="52324"/>
                  </a:lnTo>
                  <a:lnTo>
                    <a:pt x="10668" y="63500"/>
                  </a:lnTo>
                  <a:lnTo>
                    <a:pt x="8382" y="70612"/>
                  </a:lnTo>
                  <a:lnTo>
                    <a:pt x="12827" y="68834"/>
                  </a:lnTo>
                  <a:lnTo>
                    <a:pt x="18034" y="78740"/>
                  </a:lnTo>
                  <a:lnTo>
                    <a:pt x="18669" y="86106"/>
                  </a:lnTo>
                  <a:lnTo>
                    <a:pt x="22098" y="82677"/>
                  </a:lnTo>
                  <a:lnTo>
                    <a:pt x="30734" y="89789"/>
                  </a:lnTo>
                  <a:lnTo>
                    <a:pt x="34163" y="96393"/>
                  </a:lnTo>
                  <a:lnTo>
                    <a:pt x="35941" y="91948"/>
                  </a:lnTo>
                  <a:lnTo>
                    <a:pt x="46609" y="95250"/>
                  </a:lnTo>
                  <a:lnTo>
                    <a:pt x="52324" y="95250"/>
                  </a:lnTo>
                  <a:lnTo>
                    <a:pt x="63500" y="94107"/>
                  </a:lnTo>
                  <a:lnTo>
                    <a:pt x="68707" y="91948"/>
                  </a:lnTo>
                  <a:lnTo>
                    <a:pt x="78613" y="86741"/>
                  </a:lnTo>
                  <a:lnTo>
                    <a:pt x="85979" y="86106"/>
                  </a:lnTo>
                  <a:lnTo>
                    <a:pt x="82550" y="82677"/>
                  </a:lnTo>
                  <a:lnTo>
                    <a:pt x="89662" y="74041"/>
                  </a:lnTo>
                  <a:lnTo>
                    <a:pt x="96266" y="70612"/>
                  </a:lnTo>
                  <a:lnTo>
                    <a:pt x="91821" y="68834"/>
                  </a:lnTo>
                  <a:lnTo>
                    <a:pt x="95123" y="58166"/>
                  </a:lnTo>
                  <a:close/>
                </a:path>
              </a:pathLst>
            </a:custGeom>
            <a:solidFill>
              <a:srgbClr val="1CADE4"/>
            </a:solidFill>
          </p:spPr>
        </p:sp>
      </p:grpSp>
      <p:grpSp>
        <p:nvGrpSpPr>
          <p:cNvPr name="Group 21" id="21"/>
          <p:cNvGrpSpPr>
            <a:grpSpLocks noChangeAspect="true"/>
          </p:cNvGrpSpPr>
          <p:nvPr/>
        </p:nvGrpSpPr>
        <p:grpSpPr>
          <a:xfrm rot="0">
            <a:off x="1568063" y="5064100"/>
            <a:ext cx="104775" cy="104775"/>
            <a:chOff x="0" y="0"/>
            <a:chExt cx="104775" cy="104775"/>
          </a:xfrm>
        </p:grpSpPr>
        <p:sp>
          <p:nvSpPr>
            <p:cNvPr name="Freeform 22" id="22"/>
            <p:cNvSpPr/>
            <p:nvPr/>
          </p:nvSpPr>
          <p:spPr>
            <a:xfrm flipH="false" flipV="false" rot="0">
              <a:off x="0" y="0"/>
              <a:ext cx="104775" cy="104775"/>
            </a:xfrm>
            <a:custGeom>
              <a:avLst/>
              <a:gdLst/>
              <a:ahLst/>
              <a:cxnLst/>
              <a:rect r="r" b="b" t="t" l="l"/>
              <a:pathLst>
                <a:path h="104775" w="104775">
                  <a:moveTo>
                    <a:pt x="104775" y="52451"/>
                  </a:moveTo>
                  <a:lnTo>
                    <a:pt x="103505" y="66040"/>
                  </a:lnTo>
                  <a:lnTo>
                    <a:pt x="100838" y="72390"/>
                  </a:lnTo>
                  <a:cubicBezTo>
                    <a:pt x="98171" y="78740"/>
                    <a:pt x="94361" y="84455"/>
                    <a:pt x="89535" y="89408"/>
                  </a:cubicBezTo>
                  <a:lnTo>
                    <a:pt x="89535" y="89408"/>
                  </a:lnTo>
                  <a:lnTo>
                    <a:pt x="78994" y="98171"/>
                  </a:lnTo>
                  <a:lnTo>
                    <a:pt x="70739" y="96393"/>
                  </a:lnTo>
                  <a:lnTo>
                    <a:pt x="72517" y="100838"/>
                  </a:lnTo>
                  <a:lnTo>
                    <a:pt x="59436" y="104775"/>
                  </a:lnTo>
                  <a:lnTo>
                    <a:pt x="52451" y="104775"/>
                  </a:lnTo>
                  <a:cubicBezTo>
                    <a:pt x="45466" y="104775"/>
                    <a:pt x="38862" y="103505"/>
                    <a:pt x="32385" y="100838"/>
                  </a:cubicBezTo>
                  <a:lnTo>
                    <a:pt x="34163" y="96393"/>
                  </a:lnTo>
                  <a:lnTo>
                    <a:pt x="32385" y="100838"/>
                  </a:lnTo>
                  <a:lnTo>
                    <a:pt x="20320" y="94361"/>
                  </a:lnTo>
                  <a:lnTo>
                    <a:pt x="18796" y="86106"/>
                  </a:lnTo>
                  <a:lnTo>
                    <a:pt x="15367" y="89535"/>
                  </a:lnTo>
                  <a:lnTo>
                    <a:pt x="6604" y="78994"/>
                  </a:lnTo>
                  <a:lnTo>
                    <a:pt x="8382" y="70739"/>
                  </a:lnTo>
                  <a:lnTo>
                    <a:pt x="3937" y="72517"/>
                  </a:lnTo>
                  <a:lnTo>
                    <a:pt x="0" y="59309"/>
                  </a:lnTo>
                  <a:lnTo>
                    <a:pt x="4826" y="52324"/>
                  </a:lnTo>
                  <a:lnTo>
                    <a:pt x="0" y="52324"/>
                  </a:lnTo>
                  <a:lnTo>
                    <a:pt x="1270" y="38735"/>
                  </a:lnTo>
                  <a:lnTo>
                    <a:pt x="8382" y="34163"/>
                  </a:lnTo>
                  <a:lnTo>
                    <a:pt x="3937" y="32385"/>
                  </a:lnTo>
                  <a:lnTo>
                    <a:pt x="10414" y="20193"/>
                  </a:lnTo>
                  <a:lnTo>
                    <a:pt x="18669" y="18669"/>
                  </a:lnTo>
                  <a:lnTo>
                    <a:pt x="15240" y="15240"/>
                  </a:lnTo>
                  <a:lnTo>
                    <a:pt x="25781" y="6477"/>
                  </a:lnTo>
                  <a:lnTo>
                    <a:pt x="32131" y="3810"/>
                  </a:lnTo>
                  <a:cubicBezTo>
                    <a:pt x="38735" y="1270"/>
                    <a:pt x="45466" y="0"/>
                    <a:pt x="52451" y="0"/>
                  </a:cubicBezTo>
                  <a:lnTo>
                    <a:pt x="52451" y="4826"/>
                  </a:lnTo>
                  <a:lnTo>
                    <a:pt x="52451" y="0"/>
                  </a:lnTo>
                  <a:lnTo>
                    <a:pt x="66040" y="1270"/>
                  </a:lnTo>
                  <a:lnTo>
                    <a:pt x="72390" y="3937"/>
                  </a:lnTo>
                  <a:cubicBezTo>
                    <a:pt x="78740" y="6604"/>
                    <a:pt x="84455" y="10414"/>
                    <a:pt x="89408" y="15240"/>
                  </a:cubicBezTo>
                  <a:lnTo>
                    <a:pt x="89408" y="15240"/>
                  </a:lnTo>
                  <a:lnTo>
                    <a:pt x="98171" y="25781"/>
                  </a:lnTo>
                  <a:lnTo>
                    <a:pt x="100838" y="32131"/>
                  </a:lnTo>
                  <a:cubicBezTo>
                    <a:pt x="103505" y="38481"/>
                    <a:pt x="104775" y="45212"/>
                    <a:pt x="104775" y="52197"/>
                  </a:cubicBezTo>
                  <a:lnTo>
                    <a:pt x="104775" y="52197"/>
                  </a:lnTo>
                  <a:lnTo>
                    <a:pt x="104775" y="52197"/>
                  </a:lnTo>
                  <a:moveTo>
                    <a:pt x="95250" y="52197"/>
                  </a:moveTo>
                  <a:lnTo>
                    <a:pt x="99949" y="52197"/>
                  </a:lnTo>
                  <a:lnTo>
                    <a:pt x="95250" y="52197"/>
                  </a:lnTo>
                  <a:lnTo>
                    <a:pt x="94107" y="41021"/>
                  </a:lnTo>
                  <a:lnTo>
                    <a:pt x="96393" y="33909"/>
                  </a:lnTo>
                  <a:lnTo>
                    <a:pt x="91948" y="35687"/>
                  </a:lnTo>
                  <a:lnTo>
                    <a:pt x="86741" y="25781"/>
                  </a:lnTo>
                  <a:lnTo>
                    <a:pt x="86106" y="18415"/>
                  </a:lnTo>
                  <a:lnTo>
                    <a:pt x="82677" y="21844"/>
                  </a:lnTo>
                  <a:lnTo>
                    <a:pt x="74041" y="14732"/>
                  </a:lnTo>
                  <a:lnTo>
                    <a:pt x="70612" y="8382"/>
                  </a:lnTo>
                  <a:lnTo>
                    <a:pt x="68834" y="12827"/>
                  </a:lnTo>
                  <a:lnTo>
                    <a:pt x="58039" y="9525"/>
                  </a:lnTo>
                  <a:lnTo>
                    <a:pt x="52451" y="9525"/>
                  </a:lnTo>
                  <a:lnTo>
                    <a:pt x="41275" y="10668"/>
                  </a:lnTo>
                  <a:lnTo>
                    <a:pt x="34163" y="8382"/>
                  </a:lnTo>
                  <a:lnTo>
                    <a:pt x="35941" y="12827"/>
                  </a:lnTo>
                  <a:lnTo>
                    <a:pt x="26035" y="18034"/>
                  </a:lnTo>
                  <a:lnTo>
                    <a:pt x="21971" y="22098"/>
                  </a:lnTo>
                  <a:lnTo>
                    <a:pt x="14859" y="30734"/>
                  </a:lnTo>
                  <a:lnTo>
                    <a:pt x="12700" y="35941"/>
                  </a:lnTo>
                  <a:lnTo>
                    <a:pt x="9398" y="46609"/>
                  </a:lnTo>
                  <a:lnTo>
                    <a:pt x="9398" y="52324"/>
                  </a:lnTo>
                  <a:lnTo>
                    <a:pt x="10668" y="63500"/>
                  </a:lnTo>
                  <a:lnTo>
                    <a:pt x="12827" y="68707"/>
                  </a:lnTo>
                  <a:lnTo>
                    <a:pt x="18034" y="78613"/>
                  </a:lnTo>
                  <a:lnTo>
                    <a:pt x="22098" y="82677"/>
                  </a:lnTo>
                  <a:lnTo>
                    <a:pt x="30734" y="89789"/>
                  </a:lnTo>
                  <a:lnTo>
                    <a:pt x="35941" y="91948"/>
                  </a:lnTo>
                  <a:lnTo>
                    <a:pt x="46609" y="95250"/>
                  </a:lnTo>
                  <a:lnTo>
                    <a:pt x="52324" y="100076"/>
                  </a:lnTo>
                  <a:lnTo>
                    <a:pt x="52324" y="95377"/>
                  </a:lnTo>
                  <a:lnTo>
                    <a:pt x="63500" y="94107"/>
                  </a:lnTo>
                  <a:lnTo>
                    <a:pt x="68707" y="91948"/>
                  </a:lnTo>
                  <a:lnTo>
                    <a:pt x="78613" y="86741"/>
                  </a:lnTo>
                  <a:lnTo>
                    <a:pt x="85979" y="86106"/>
                  </a:lnTo>
                  <a:lnTo>
                    <a:pt x="82550" y="82677"/>
                  </a:lnTo>
                  <a:lnTo>
                    <a:pt x="89662" y="74041"/>
                  </a:lnTo>
                  <a:lnTo>
                    <a:pt x="96266" y="70612"/>
                  </a:lnTo>
                  <a:lnTo>
                    <a:pt x="91821" y="68834"/>
                  </a:lnTo>
                  <a:lnTo>
                    <a:pt x="95123" y="58166"/>
                  </a:lnTo>
                  <a:close/>
                </a:path>
              </a:pathLst>
            </a:custGeom>
            <a:solidFill>
              <a:srgbClr val="1CADE4"/>
            </a:solidFill>
          </p:spPr>
        </p:sp>
      </p:grpSp>
      <p:grpSp>
        <p:nvGrpSpPr>
          <p:cNvPr name="Group 23" id="23"/>
          <p:cNvGrpSpPr>
            <a:grpSpLocks noChangeAspect="true"/>
          </p:cNvGrpSpPr>
          <p:nvPr/>
        </p:nvGrpSpPr>
        <p:grpSpPr>
          <a:xfrm rot="0">
            <a:off x="1568063" y="3121000"/>
            <a:ext cx="104775" cy="104775"/>
            <a:chOff x="0" y="0"/>
            <a:chExt cx="104775" cy="104775"/>
          </a:xfrm>
        </p:grpSpPr>
        <p:sp>
          <p:nvSpPr>
            <p:cNvPr name="Freeform 24" id="24"/>
            <p:cNvSpPr/>
            <p:nvPr/>
          </p:nvSpPr>
          <p:spPr>
            <a:xfrm flipH="false" flipV="false" rot="0">
              <a:off x="0" y="0"/>
              <a:ext cx="104775" cy="104775"/>
            </a:xfrm>
            <a:custGeom>
              <a:avLst/>
              <a:gdLst/>
              <a:ahLst/>
              <a:cxnLst/>
              <a:rect r="r" b="b" t="t" l="l"/>
              <a:pathLst>
                <a:path h="104775" w="104775">
                  <a:moveTo>
                    <a:pt x="104775" y="52451"/>
                  </a:moveTo>
                  <a:lnTo>
                    <a:pt x="103505" y="66040"/>
                  </a:lnTo>
                  <a:lnTo>
                    <a:pt x="100838" y="72390"/>
                  </a:lnTo>
                  <a:cubicBezTo>
                    <a:pt x="98171" y="78740"/>
                    <a:pt x="94361" y="84455"/>
                    <a:pt x="89535" y="89408"/>
                  </a:cubicBezTo>
                  <a:lnTo>
                    <a:pt x="89535" y="89408"/>
                  </a:lnTo>
                  <a:lnTo>
                    <a:pt x="78994" y="98171"/>
                  </a:lnTo>
                  <a:lnTo>
                    <a:pt x="70739" y="96393"/>
                  </a:lnTo>
                  <a:lnTo>
                    <a:pt x="72517" y="100838"/>
                  </a:lnTo>
                  <a:lnTo>
                    <a:pt x="59436" y="104775"/>
                  </a:lnTo>
                  <a:lnTo>
                    <a:pt x="52451" y="99949"/>
                  </a:lnTo>
                  <a:lnTo>
                    <a:pt x="52451" y="104775"/>
                  </a:lnTo>
                  <a:lnTo>
                    <a:pt x="38862" y="103505"/>
                  </a:lnTo>
                  <a:lnTo>
                    <a:pt x="32512" y="100838"/>
                  </a:lnTo>
                  <a:cubicBezTo>
                    <a:pt x="26162" y="98171"/>
                    <a:pt x="20447" y="94361"/>
                    <a:pt x="15494" y="89535"/>
                  </a:cubicBezTo>
                  <a:lnTo>
                    <a:pt x="18923" y="86106"/>
                  </a:lnTo>
                  <a:lnTo>
                    <a:pt x="15494" y="89535"/>
                  </a:lnTo>
                  <a:lnTo>
                    <a:pt x="6731" y="78994"/>
                  </a:lnTo>
                  <a:lnTo>
                    <a:pt x="8509" y="70739"/>
                  </a:lnTo>
                  <a:lnTo>
                    <a:pt x="4064" y="72517"/>
                  </a:lnTo>
                  <a:lnTo>
                    <a:pt x="0" y="59309"/>
                  </a:lnTo>
                  <a:lnTo>
                    <a:pt x="4826" y="52324"/>
                  </a:lnTo>
                  <a:lnTo>
                    <a:pt x="0" y="52324"/>
                  </a:lnTo>
                  <a:lnTo>
                    <a:pt x="1270" y="38735"/>
                  </a:lnTo>
                  <a:lnTo>
                    <a:pt x="8382" y="34163"/>
                  </a:lnTo>
                  <a:lnTo>
                    <a:pt x="3937" y="32385"/>
                  </a:lnTo>
                  <a:lnTo>
                    <a:pt x="10414" y="20193"/>
                  </a:lnTo>
                  <a:lnTo>
                    <a:pt x="18669" y="18669"/>
                  </a:lnTo>
                  <a:lnTo>
                    <a:pt x="15240" y="15240"/>
                  </a:lnTo>
                  <a:lnTo>
                    <a:pt x="25781" y="6477"/>
                  </a:lnTo>
                  <a:lnTo>
                    <a:pt x="32131" y="3810"/>
                  </a:lnTo>
                  <a:cubicBezTo>
                    <a:pt x="38735" y="1270"/>
                    <a:pt x="45466" y="0"/>
                    <a:pt x="52451" y="0"/>
                  </a:cubicBezTo>
                  <a:lnTo>
                    <a:pt x="52451" y="4699"/>
                  </a:lnTo>
                  <a:lnTo>
                    <a:pt x="52451" y="0"/>
                  </a:lnTo>
                  <a:lnTo>
                    <a:pt x="66040" y="1270"/>
                  </a:lnTo>
                  <a:lnTo>
                    <a:pt x="70612" y="8382"/>
                  </a:lnTo>
                  <a:lnTo>
                    <a:pt x="72390" y="3937"/>
                  </a:lnTo>
                  <a:lnTo>
                    <a:pt x="84455" y="10414"/>
                  </a:lnTo>
                  <a:lnTo>
                    <a:pt x="89408" y="15367"/>
                  </a:lnTo>
                  <a:cubicBezTo>
                    <a:pt x="94361" y="20320"/>
                    <a:pt x="98171" y="25908"/>
                    <a:pt x="100711" y="32385"/>
                  </a:cubicBezTo>
                  <a:lnTo>
                    <a:pt x="96266" y="34163"/>
                  </a:lnTo>
                  <a:lnTo>
                    <a:pt x="100711" y="32385"/>
                  </a:lnTo>
                  <a:lnTo>
                    <a:pt x="104648" y="45466"/>
                  </a:lnTo>
                  <a:lnTo>
                    <a:pt x="104648" y="52451"/>
                  </a:lnTo>
                  <a:moveTo>
                    <a:pt x="95123" y="52451"/>
                  </a:moveTo>
                  <a:lnTo>
                    <a:pt x="99822" y="52451"/>
                  </a:lnTo>
                  <a:lnTo>
                    <a:pt x="95123" y="52451"/>
                  </a:lnTo>
                  <a:lnTo>
                    <a:pt x="93980" y="41275"/>
                  </a:lnTo>
                  <a:lnTo>
                    <a:pt x="91821" y="36068"/>
                  </a:lnTo>
                  <a:lnTo>
                    <a:pt x="86614" y="26162"/>
                  </a:lnTo>
                  <a:lnTo>
                    <a:pt x="85979" y="18796"/>
                  </a:lnTo>
                  <a:lnTo>
                    <a:pt x="82550" y="22225"/>
                  </a:lnTo>
                  <a:lnTo>
                    <a:pt x="73914" y="15113"/>
                  </a:lnTo>
                  <a:lnTo>
                    <a:pt x="68707" y="12954"/>
                  </a:lnTo>
                  <a:lnTo>
                    <a:pt x="58039" y="9525"/>
                  </a:lnTo>
                  <a:lnTo>
                    <a:pt x="52451" y="9525"/>
                  </a:lnTo>
                  <a:lnTo>
                    <a:pt x="41275" y="10668"/>
                  </a:lnTo>
                  <a:lnTo>
                    <a:pt x="34163" y="8382"/>
                  </a:lnTo>
                  <a:lnTo>
                    <a:pt x="35941" y="12827"/>
                  </a:lnTo>
                  <a:lnTo>
                    <a:pt x="26035" y="18034"/>
                  </a:lnTo>
                  <a:lnTo>
                    <a:pt x="21971" y="22098"/>
                  </a:lnTo>
                  <a:lnTo>
                    <a:pt x="14859" y="30734"/>
                  </a:lnTo>
                  <a:lnTo>
                    <a:pt x="12700" y="35941"/>
                  </a:lnTo>
                  <a:lnTo>
                    <a:pt x="9398" y="46609"/>
                  </a:lnTo>
                  <a:lnTo>
                    <a:pt x="9398" y="52324"/>
                  </a:lnTo>
                  <a:lnTo>
                    <a:pt x="10668" y="63500"/>
                  </a:lnTo>
                  <a:lnTo>
                    <a:pt x="12827" y="68707"/>
                  </a:lnTo>
                  <a:lnTo>
                    <a:pt x="18034" y="78613"/>
                  </a:lnTo>
                  <a:lnTo>
                    <a:pt x="22098" y="82677"/>
                  </a:lnTo>
                  <a:lnTo>
                    <a:pt x="30734" y="89789"/>
                  </a:lnTo>
                  <a:lnTo>
                    <a:pt x="34163" y="96393"/>
                  </a:lnTo>
                  <a:lnTo>
                    <a:pt x="35941" y="91948"/>
                  </a:lnTo>
                  <a:lnTo>
                    <a:pt x="46609" y="95250"/>
                  </a:lnTo>
                  <a:lnTo>
                    <a:pt x="52324" y="95250"/>
                  </a:lnTo>
                  <a:lnTo>
                    <a:pt x="63500" y="94107"/>
                  </a:lnTo>
                  <a:lnTo>
                    <a:pt x="68707" y="91948"/>
                  </a:lnTo>
                  <a:lnTo>
                    <a:pt x="78613" y="86741"/>
                  </a:lnTo>
                  <a:lnTo>
                    <a:pt x="85979" y="86106"/>
                  </a:lnTo>
                  <a:lnTo>
                    <a:pt x="82550" y="82677"/>
                  </a:lnTo>
                  <a:lnTo>
                    <a:pt x="89662" y="74041"/>
                  </a:lnTo>
                  <a:lnTo>
                    <a:pt x="96266" y="70612"/>
                  </a:lnTo>
                  <a:lnTo>
                    <a:pt x="91821" y="68834"/>
                  </a:lnTo>
                  <a:lnTo>
                    <a:pt x="95123" y="58166"/>
                  </a:lnTo>
                  <a:close/>
                </a:path>
              </a:pathLst>
            </a:custGeom>
            <a:solidFill>
              <a:srgbClr val="1CADE4"/>
            </a:solidFill>
          </p:spPr>
        </p:sp>
      </p:grpSp>
      <p:grpSp>
        <p:nvGrpSpPr>
          <p:cNvPr name="Group 25" id="25"/>
          <p:cNvGrpSpPr>
            <a:grpSpLocks noChangeAspect="true"/>
          </p:cNvGrpSpPr>
          <p:nvPr/>
        </p:nvGrpSpPr>
        <p:grpSpPr>
          <a:xfrm rot="0">
            <a:off x="1568063" y="6035650"/>
            <a:ext cx="104775" cy="104775"/>
            <a:chOff x="0" y="0"/>
            <a:chExt cx="104775" cy="104775"/>
          </a:xfrm>
        </p:grpSpPr>
        <p:sp>
          <p:nvSpPr>
            <p:cNvPr name="Freeform 26" id="26"/>
            <p:cNvSpPr/>
            <p:nvPr/>
          </p:nvSpPr>
          <p:spPr>
            <a:xfrm flipH="false" flipV="false" rot="0">
              <a:off x="0" y="0"/>
              <a:ext cx="104775" cy="104775"/>
            </a:xfrm>
            <a:custGeom>
              <a:avLst/>
              <a:gdLst/>
              <a:ahLst/>
              <a:cxnLst/>
              <a:rect r="r" b="b" t="t" l="l"/>
              <a:pathLst>
                <a:path h="104775" w="104775">
                  <a:moveTo>
                    <a:pt x="104775" y="52451"/>
                  </a:moveTo>
                  <a:lnTo>
                    <a:pt x="103505" y="66040"/>
                  </a:lnTo>
                  <a:lnTo>
                    <a:pt x="100838" y="72390"/>
                  </a:lnTo>
                  <a:cubicBezTo>
                    <a:pt x="98171" y="78740"/>
                    <a:pt x="94361" y="84455"/>
                    <a:pt x="89535" y="89408"/>
                  </a:cubicBezTo>
                  <a:lnTo>
                    <a:pt x="89535" y="89408"/>
                  </a:lnTo>
                  <a:lnTo>
                    <a:pt x="78994" y="98171"/>
                  </a:lnTo>
                  <a:lnTo>
                    <a:pt x="70739" y="96393"/>
                  </a:lnTo>
                  <a:lnTo>
                    <a:pt x="72517" y="100838"/>
                  </a:lnTo>
                  <a:lnTo>
                    <a:pt x="59436" y="104775"/>
                  </a:lnTo>
                  <a:lnTo>
                    <a:pt x="52451" y="99949"/>
                  </a:lnTo>
                  <a:lnTo>
                    <a:pt x="52451" y="104775"/>
                  </a:lnTo>
                  <a:lnTo>
                    <a:pt x="38862" y="103505"/>
                  </a:lnTo>
                  <a:lnTo>
                    <a:pt x="32512" y="100838"/>
                  </a:lnTo>
                  <a:cubicBezTo>
                    <a:pt x="26162" y="98171"/>
                    <a:pt x="20447" y="94361"/>
                    <a:pt x="15494" y="89535"/>
                  </a:cubicBezTo>
                  <a:lnTo>
                    <a:pt x="15494" y="89535"/>
                  </a:lnTo>
                  <a:lnTo>
                    <a:pt x="6731" y="78994"/>
                  </a:lnTo>
                  <a:lnTo>
                    <a:pt x="4064" y="72644"/>
                  </a:lnTo>
                  <a:cubicBezTo>
                    <a:pt x="1270" y="66040"/>
                    <a:pt x="0" y="59309"/>
                    <a:pt x="0" y="52324"/>
                  </a:cubicBezTo>
                  <a:lnTo>
                    <a:pt x="4826" y="52324"/>
                  </a:lnTo>
                  <a:lnTo>
                    <a:pt x="0" y="52324"/>
                  </a:lnTo>
                  <a:lnTo>
                    <a:pt x="1270" y="38735"/>
                  </a:lnTo>
                  <a:lnTo>
                    <a:pt x="3937" y="32385"/>
                  </a:lnTo>
                  <a:cubicBezTo>
                    <a:pt x="6604" y="26035"/>
                    <a:pt x="10414" y="20320"/>
                    <a:pt x="15240" y="15367"/>
                  </a:cubicBezTo>
                  <a:lnTo>
                    <a:pt x="18669" y="18796"/>
                  </a:lnTo>
                  <a:lnTo>
                    <a:pt x="15240" y="15367"/>
                  </a:lnTo>
                  <a:lnTo>
                    <a:pt x="25781" y="6604"/>
                  </a:lnTo>
                  <a:lnTo>
                    <a:pt x="32131" y="3937"/>
                  </a:lnTo>
                  <a:cubicBezTo>
                    <a:pt x="38735" y="1270"/>
                    <a:pt x="45466" y="0"/>
                    <a:pt x="52451" y="0"/>
                  </a:cubicBezTo>
                  <a:lnTo>
                    <a:pt x="52451" y="4826"/>
                  </a:lnTo>
                  <a:lnTo>
                    <a:pt x="52451" y="0"/>
                  </a:lnTo>
                  <a:lnTo>
                    <a:pt x="66040" y="1270"/>
                  </a:lnTo>
                  <a:lnTo>
                    <a:pt x="70612" y="8382"/>
                  </a:lnTo>
                  <a:lnTo>
                    <a:pt x="72390" y="3937"/>
                  </a:lnTo>
                  <a:lnTo>
                    <a:pt x="84455" y="10414"/>
                  </a:lnTo>
                  <a:lnTo>
                    <a:pt x="85979" y="18669"/>
                  </a:lnTo>
                  <a:lnTo>
                    <a:pt x="89408" y="15240"/>
                  </a:lnTo>
                  <a:lnTo>
                    <a:pt x="98171" y="25781"/>
                  </a:lnTo>
                  <a:lnTo>
                    <a:pt x="100838" y="32131"/>
                  </a:lnTo>
                  <a:cubicBezTo>
                    <a:pt x="103505" y="38481"/>
                    <a:pt x="104775" y="45212"/>
                    <a:pt x="104775" y="52197"/>
                  </a:cubicBezTo>
                  <a:lnTo>
                    <a:pt x="104775" y="52197"/>
                  </a:lnTo>
                  <a:lnTo>
                    <a:pt x="104775" y="52197"/>
                  </a:lnTo>
                  <a:moveTo>
                    <a:pt x="95250" y="52197"/>
                  </a:moveTo>
                  <a:lnTo>
                    <a:pt x="99949" y="52197"/>
                  </a:lnTo>
                  <a:lnTo>
                    <a:pt x="95250" y="52197"/>
                  </a:lnTo>
                  <a:lnTo>
                    <a:pt x="94107" y="41021"/>
                  </a:lnTo>
                  <a:lnTo>
                    <a:pt x="96393" y="33909"/>
                  </a:lnTo>
                  <a:lnTo>
                    <a:pt x="91948" y="35687"/>
                  </a:lnTo>
                  <a:lnTo>
                    <a:pt x="86741" y="25781"/>
                  </a:lnTo>
                  <a:lnTo>
                    <a:pt x="82677" y="21717"/>
                  </a:lnTo>
                  <a:lnTo>
                    <a:pt x="74041" y="14605"/>
                  </a:lnTo>
                  <a:lnTo>
                    <a:pt x="68834" y="12446"/>
                  </a:lnTo>
                  <a:lnTo>
                    <a:pt x="58039" y="9525"/>
                  </a:lnTo>
                  <a:lnTo>
                    <a:pt x="52451" y="9525"/>
                  </a:lnTo>
                  <a:lnTo>
                    <a:pt x="41275" y="10668"/>
                  </a:lnTo>
                  <a:lnTo>
                    <a:pt x="34163" y="8382"/>
                  </a:lnTo>
                  <a:lnTo>
                    <a:pt x="35941" y="12827"/>
                  </a:lnTo>
                  <a:lnTo>
                    <a:pt x="26035" y="18034"/>
                  </a:lnTo>
                  <a:lnTo>
                    <a:pt x="21971" y="22098"/>
                  </a:lnTo>
                  <a:lnTo>
                    <a:pt x="14859" y="30734"/>
                  </a:lnTo>
                  <a:lnTo>
                    <a:pt x="8255" y="34163"/>
                  </a:lnTo>
                  <a:lnTo>
                    <a:pt x="12700" y="35941"/>
                  </a:lnTo>
                  <a:lnTo>
                    <a:pt x="9398" y="46609"/>
                  </a:lnTo>
                  <a:lnTo>
                    <a:pt x="9398" y="52324"/>
                  </a:lnTo>
                  <a:lnTo>
                    <a:pt x="10668" y="63500"/>
                  </a:lnTo>
                  <a:lnTo>
                    <a:pt x="8382" y="70612"/>
                  </a:lnTo>
                  <a:lnTo>
                    <a:pt x="12827" y="68834"/>
                  </a:lnTo>
                  <a:lnTo>
                    <a:pt x="18034" y="78740"/>
                  </a:lnTo>
                  <a:lnTo>
                    <a:pt x="18669" y="86106"/>
                  </a:lnTo>
                  <a:lnTo>
                    <a:pt x="22098" y="82677"/>
                  </a:lnTo>
                  <a:lnTo>
                    <a:pt x="30734" y="89789"/>
                  </a:lnTo>
                  <a:lnTo>
                    <a:pt x="34163" y="96393"/>
                  </a:lnTo>
                  <a:lnTo>
                    <a:pt x="35941" y="91948"/>
                  </a:lnTo>
                  <a:lnTo>
                    <a:pt x="46609" y="95250"/>
                  </a:lnTo>
                  <a:lnTo>
                    <a:pt x="52324" y="95250"/>
                  </a:lnTo>
                  <a:lnTo>
                    <a:pt x="63500" y="94107"/>
                  </a:lnTo>
                  <a:lnTo>
                    <a:pt x="68707" y="91948"/>
                  </a:lnTo>
                  <a:lnTo>
                    <a:pt x="78613" y="86741"/>
                  </a:lnTo>
                  <a:lnTo>
                    <a:pt x="85979" y="86106"/>
                  </a:lnTo>
                  <a:lnTo>
                    <a:pt x="82550" y="82677"/>
                  </a:lnTo>
                  <a:lnTo>
                    <a:pt x="89662" y="74041"/>
                  </a:lnTo>
                  <a:lnTo>
                    <a:pt x="96266" y="70612"/>
                  </a:lnTo>
                  <a:lnTo>
                    <a:pt x="91821" y="68834"/>
                  </a:lnTo>
                  <a:lnTo>
                    <a:pt x="95123" y="58166"/>
                  </a:lnTo>
                  <a:close/>
                </a:path>
              </a:pathLst>
            </a:custGeom>
            <a:solidFill>
              <a:srgbClr val="1CADE4"/>
            </a:solidFill>
          </p:spPr>
        </p:sp>
      </p:grpSp>
      <p:sp>
        <p:nvSpPr>
          <p:cNvPr name="TextBox 27" id="27"/>
          <p:cNvSpPr txBox="true"/>
          <p:nvPr/>
        </p:nvSpPr>
        <p:spPr>
          <a:xfrm rot="0">
            <a:off x="963225" y="906418"/>
            <a:ext cx="8842200"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Algorithm &amp; Deployment</a:t>
            </a:r>
          </a:p>
        </p:txBody>
      </p:sp>
      <p:sp>
        <p:nvSpPr>
          <p:cNvPr name="TextBox 28" id="28"/>
          <p:cNvSpPr txBox="true"/>
          <p:nvPr/>
        </p:nvSpPr>
        <p:spPr>
          <a:xfrm rot="0">
            <a:off x="1343187" y="1955206"/>
            <a:ext cx="15940211" cy="4575200"/>
          </a:xfrm>
          <a:prstGeom prst="rect">
            <a:avLst/>
          </a:prstGeom>
        </p:spPr>
        <p:txBody>
          <a:bodyPr anchor="t" rtlCol="false" tIns="0" lIns="0" bIns="0" rIns="0">
            <a:spAutoFit/>
          </a:bodyPr>
          <a:lstStyle/>
          <a:p>
            <a:pPr algn="l">
              <a:lnSpc>
                <a:spcPts val="2570"/>
              </a:lnSpc>
            </a:pPr>
            <a:r>
              <a:rPr lang="en-US" sz="2100">
                <a:solidFill>
                  <a:srgbClr val="404040"/>
                </a:solidFill>
                <a:latin typeface="Zen Maru Gothic"/>
              </a:rPr>
              <a:t>In the Algorithm section, describe the machine learning algorithm chosen for predicting bike counts. Here's an example structure for this section:</a:t>
            </a:r>
          </a:p>
          <a:p>
            <a:pPr algn="l">
              <a:lnSpc>
                <a:spcPts val="2570"/>
              </a:lnSpc>
            </a:pPr>
            <a:r>
              <a:rPr lang="en-US" sz="2100">
                <a:solidFill>
                  <a:srgbClr val="404040"/>
                </a:solidFill>
                <a:latin typeface="Zen Maru Gothic Bold"/>
              </a:rPr>
              <a:t>Algorithm Selection:</a:t>
            </a:r>
          </a:p>
          <a:p>
            <a:pPr algn="ctr">
              <a:lnSpc>
                <a:spcPts val="2570"/>
              </a:lnSpc>
            </a:pPr>
            <a:r>
              <a:rPr lang="en-US" sz="2100">
                <a:solidFill>
                  <a:srgbClr val="404040"/>
                </a:solidFill>
                <a:latin typeface="Zen Maru Gothic"/>
              </a:rPr>
              <a:t>Provide a brief overview of the chosen algorithm (e.g., time-series forecasting model, like ARIMA or LSTM) and justify its selection</a:t>
            </a:r>
          </a:p>
          <a:p>
            <a:pPr algn="l">
              <a:lnSpc>
                <a:spcPts val="2570"/>
              </a:lnSpc>
            </a:pPr>
            <a:r>
              <a:rPr lang="en-US" sz="2100">
                <a:solidFill>
                  <a:srgbClr val="404040"/>
                </a:solidFill>
                <a:latin typeface="Zen Maru Gothic"/>
              </a:rPr>
              <a:t>based on the problem statement and data characteristics.</a:t>
            </a:r>
          </a:p>
          <a:p>
            <a:pPr algn="l">
              <a:lnSpc>
                <a:spcPts val="2570"/>
              </a:lnSpc>
            </a:pPr>
            <a:r>
              <a:rPr lang="en-US" sz="2100">
                <a:solidFill>
                  <a:srgbClr val="404040"/>
                </a:solidFill>
                <a:latin typeface="Zen Maru Gothic Bold"/>
              </a:rPr>
              <a:t>Data Input:</a:t>
            </a:r>
          </a:p>
          <a:p>
            <a:pPr algn="ctr">
              <a:lnSpc>
                <a:spcPts val="2570"/>
              </a:lnSpc>
            </a:pPr>
            <a:r>
              <a:rPr lang="en-US" sz="2100">
                <a:solidFill>
                  <a:srgbClr val="404040"/>
                </a:solidFill>
                <a:latin typeface="Zen Maru Gothic"/>
              </a:rPr>
              <a:t>Specify the input features used by the algorithm, such as historical bike rental data, weather conditions, day of the week, and any</a:t>
            </a:r>
          </a:p>
          <a:p>
            <a:pPr algn="l">
              <a:lnSpc>
                <a:spcPts val="2570"/>
              </a:lnSpc>
            </a:pPr>
            <a:r>
              <a:rPr lang="en-US" sz="2100">
                <a:solidFill>
                  <a:srgbClr val="404040"/>
                </a:solidFill>
                <a:latin typeface="Zen Maru Gothic"/>
              </a:rPr>
              <a:t>other relevant factors.</a:t>
            </a:r>
          </a:p>
          <a:p>
            <a:pPr algn="l">
              <a:lnSpc>
                <a:spcPts val="2570"/>
              </a:lnSpc>
            </a:pPr>
            <a:r>
              <a:rPr lang="en-US" sz="2100">
                <a:solidFill>
                  <a:srgbClr val="404040"/>
                </a:solidFill>
                <a:latin typeface="Zen Maru Gothic Bold"/>
              </a:rPr>
              <a:t>Training Process:</a:t>
            </a:r>
          </a:p>
          <a:p>
            <a:pPr algn="r">
              <a:lnSpc>
                <a:spcPts val="2570"/>
              </a:lnSpc>
            </a:pPr>
            <a:r>
              <a:rPr lang="en-US" sz="2100">
                <a:solidFill>
                  <a:srgbClr val="404040"/>
                </a:solidFill>
                <a:latin typeface="Zen Maru Gothic"/>
              </a:rPr>
              <a:t>Explain how the algorithm is trained using historical data. Highlight any specific considerations or techniques employed, such as cross-</a:t>
            </a:r>
          </a:p>
          <a:p>
            <a:pPr algn="l">
              <a:lnSpc>
                <a:spcPts val="2570"/>
              </a:lnSpc>
            </a:pPr>
            <a:r>
              <a:rPr lang="en-US" sz="2100">
                <a:solidFill>
                  <a:srgbClr val="404040"/>
                </a:solidFill>
                <a:latin typeface="Zen Maru Gothic"/>
              </a:rPr>
              <a:t>validation or hyperparameter tuning.</a:t>
            </a:r>
          </a:p>
          <a:p>
            <a:pPr algn="l">
              <a:lnSpc>
                <a:spcPts val="2570"/>
              </a:lnSpc>
            </a:pPr>
            <a:r>
              <a:rPr lang="en-US" sz="2100">
                <a:solidFill>
                  <a:srgbClr val="404040"/>
                </a:solidFill>
                <a:latin typeface="Zen Maru Gothic Bold"/>
              </a:rPr>
              <a:t>Prediction Process:</a:t>
            </a:r>
          </a:p>
          <a:p>
            <a:pPr algn="ctr">
              <a:lnSpc>
                <a:spcPts val="2570"/>
              </a:lnSpc>
            </a:pPr>
            <a:r>
              <a:rPr lang="en-US" sz="2100">
                <a:solidFill>
                  <a:srgbClr val="404040"/>
                </a:solidFill>
                <a:latin typeface="Zen Maru Gothic"/>
              </a:rPr>
              <a:t>Detail how the trained algorithm makes predictions for future bike counts. Discuss any real-time data inputs considered during the</a:t>
            </a:r>
          </a:p>
          <a:p>
            <a:pPr algn="l">
              <a:lnSpc>
                <a:spcPts val="2570"/>
              </a:lnSpc>
            </a:pPr>
            <a:r>
              <a:rPr lang="en-US" sz="2100">
                <a:solidFill>
                  <a:srgbClr val="404040"/>
                </a:solidFill>
                <a:latin typeface="Zen Maru Gothic"/>
              </a:rPr>
              <a:t>prediction phase.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sp>
        <p:nvSpPr>
          <p:cNvPr name="Freeform 9" id="9"/>
          <p:cNvSpPr/>
          <p:nvPr/>
        </p:nvSpPr>
        <p:spPr>
          <a:xfrm flipH="false" flipV="false" rot="0">
            <a:off x="1386345" y="2490740"/>
            <a:ext cx="14382750" cy="4924425"/>
          </a:xfrm>
          <a:custGeom>
            <a:avLst/>
            <a:gdLst/>
            <a:ahLst/>
            <a:cxnLst/>
            <a:rect r="r" b="b" t="t" l="l"/>
            <a:pathLst>
              <a:path h="4924425" w="14382750">
                <a:moveTo>
                  <a:pt x="0" y="0"/>
                </a:moveTo>
                <a:lnTo>
                  <a:pt x="14382750" y="0"/>
                </a:lnTo>
                <a:lnTo>
                  <a:pt x="14382750" y="4924425"/>
                </a:lnTo>
                <a:lnTo>
                  <a:pt x="0" y="4924425"/>
                </a:lnTo>
                <a:lnTo>
                  <a:pt x="0" y="0"/>
                </a:lnTo>
                <a:close/>
              </a:path>
            </a:pathLst>
          </a:custGeom>
          <a:blipFill>
            <a:blip r:embed="rId3"/>
            <a:stretch>
              <a:fillRect l="0" t="0" r="0" b="0"/>
            </a:stretch>
          </a:blipFill>
        </p:spPr>
      </p:sp>
      <p:sp>
        <p:nvSpPr>
          <p:cNvPr name="TextBox 10" id="10"/>
          <p:cNvSpPr txBox="true"/>
          <p:nvPr/>
        </p:nvSpPr>
        <p:spPr>
          <a:xfrm rot="0">
            <a:off x="963225" y="906418"/>
            <a:ext cx="2305031"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Result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sp>
        <p:nvSpPr>
          <p:cNvPr name="Freeform 9" id="9"/>
          <p:cNvSpPr/>
          <p:nvPr/>
        </p:nvSpPr>
        <p:spPr>
          <a:xfrm flipH="false" flipV="false" rot="0">
            <a:off x="1898618" y="3170901"/>
            <a:ext cx="13887450" cy="4381500"/>
          </a:xfrm>
          <a:custGeom>
            <a:avLst/>
            <a:gdLst/>
            <a:ahLst/>
            <a:cxnLst/>
            <a:rect r="r" b="b" t="t" l="l"/>
            <a:pathLst>
              <a:path h="4381500" w="13887450">
                <a:moveTo>
                  <a:pt x="0" y="0"/>
                </a:moveTo>
                <a:lnTo>
                  <a:pt x="13887450" y="0"/>
                </a:lnTo>
                <a:lnTo>
                  <a:pt x="13887450" y="4381500"/>
                </a:lnTo>
                <a:lnTo>
                  <a:pt x="0" y="4381500"/>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sp>
        <p:nvSpPr>
          <p:cNvPr name="Freeform 9" id="9"/>
          <p:cNvSpPr/>
          <p:nvPr/>
        </p:nvSpPr>
        <p:spPr>
          <a:xfrm flipH="false" flipV="false" rot="0">
            <a:off x="619230" y="4186799"/>
            <a:ext cx="17402175" cy="1914525"/>
          </a:xfrm>
          <a:custGeom>
            <a:avLst/>
            <a:gdLst/>
            <a:ahLst/>
            <a:cxnLst/>
            <a:rect r="r" b="b" t="t" l="l"/>
            <a:pathLst>
              <a:path h="1914525" w="17402175">
                <a:moveTo>
                  <a:pt x="0" y="0"/>
                </a:moveTo>
                <a:lnTo>
                  <a:pt x="17402175" y="0"/>
                </a:lnTo>
                <a:lnTo>
                  <a:pt x="17402175" y="1914525"/>
                </a:lnTo>
                <a:lnTo>
                  <a:pt x="0" y="1914525"/>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DAGCLlUKS_M</dc:identifier>
  <dcterms:modified xsi:type="dcterms:W3CDTF">2011-08-01T06:04:30Z</dcterms:modified>
  <cp:revision>1</cp:revision>
  <dc:title>Project template .pdf</dc:title>
</cp:coreProperties>
</file>

<file path=docProps/thumbnail.jpeg>
</file>